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grandir Wide" charset="1" panose="00000505000000000000"/>
      <p:regular r:id="rId24"/>
    </p:embeddedFont>
    <p:embeddedFont>
      <p:font typeface="Agrandir Wide Bold" charset="1" panose="00000805000000000000"/>
      <p:regular r:id="rId25"/>
    </p:embeddedFont>
    <p:embeddedFont>
      <p:font typeface="Helvetica Now Display Light" charset="1" panose="020B0404030202020204"/>
      <p:regular r:id="rId26"/>
    </p:embeddedFont>
    <p:embeddedFont>
      <p:font typeface="Helvetica Now Display" charset="1" panose="020B0504030202020204"/>
      <p:regular r:id="rId27"/>
    </p:embeddedFont>
    <p:embeddedFont>
      <p:font typeface="Agrandir Wide Italics" charset="1" panose="00000505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0149692" y="3633028"/>
            <a:ext cx="7383048" cy="6653972"/>
          </a:xfrm>
          <a:custGeom>
            <a:avLst/>
            <a:gdLst/>
            <a:ahLst/>
            <a:cxnLst/>
            <a:rect r="r" b="b" t="t" l="l"/>
            <a:pathLst>
              <a:path h="6653972" w="7383048">
                <a:moveTo>
                  <a:pt x="0" y="0"/>
                </a:moveTo>
                <a:lnTo>
                  <a:pt x="7383048" y="0"/>
                </a:lnTo>
                <a:lnTo>
                  <a:pt x="7383048" y="6653972"/>
                </a:lnTo>
                <a:lnTo>
                  <a:pt x="0" y="6653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95374" y="7998955"/>
            <a:ext cx="3432067" cy="2288045"/>
          </a:xfrm>
          <a:custGeom>
            <a:avLst/>
            <a:gdLst/>
            <a:ahLst/>
            <a:cxnLst/>
            <a:rect r="r" b="b" t="t" l="l"/>
            <a:pathLst>
              <a:path h="2288045" w="3432067">
                <a:moveTo>
                  <a:pt x="0" y="0"/>
                </a:moveTo>
                <a:lnTo>
                  <a:pt x="3432067" y="0"/>
                </a:lnTo>
                <a:lnTo>
                  <a:pt x="3432067" y="2288045"/>
                </a:lnTo>
                <a:lnTo>
                  <a:pt x="0" y="2288045"/>
                </a:lnTo>
                <a:lnTo>
                  <a:pt x="0" y="0"/>
                </a:lnTo>
                <a:close/>
              </a:path>
            </a:pathLst>
          </a:custGeom>
          <a:blipFill>
            <a:blip r:embed="rId4"/>
            <a:stretch>
              <a:fillRect l="0" t="0" r="0" b="0"/>
            </a:stretch>
          </a:blipFill>
        </p:spPr>
      </p:sp>
      <p:sp>
        <p:nvSpPr>
          <p:cNvPr name="Freeform 4" id="4"/>
          <p:cNvSpPr/>
          <p:nvPr/>
        </p:nvSpPr>
        <p:spPr>
          <a:xfrm flipH="false" flipV="false" rot="0">
            <a:off x="2496758" y="7092363"/>
            <a:ext cx="1427811" cy="542568"/>
          </a:xfrm>
          <a:custGeom>
            <a:avLst/>
            <a:gdLst/>
            <a:ahLst/>
            <a:cxnLst/>
            <a:rect r="r" b="b" t="t" l="l"/>
            <a:pathLst>
              <a:path h="542568" w="1427811">
                <a:moveTo>
                  <a:pt x="0" y="0"/>
                </a:moveTo>
                <a:lnTo>
                  <a:pt x="1427810" y="0"/>
                </a:lnTo>
                <a:lnTo>
                  <a:pt x="1427810" y="542568"/>
                </a:lnTo>
                <a:lnTo>
                  <a:pt x="0" y="5425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082662" y="7096970"/>
            <a:ext cx="349347" cy="533354"/>
          </a:xfrm>
          <a:custGeom>
            <a:avLst/>
            <a:gdLst/>
            <a:ahLst/>
            <a:cxnLst/>
            <a:rect r="r" b="b" t="t" l="l"/>
            <a:pathLst>
              <a:path h="533354" w="349347">
                <a:moveTo>
                  <a:pt x="0" y="0"/>
                </a:moveTo>
                <a:lnTo>
                  <a:pt x="349347" y="0"/>
                </a:lnTo>
                <a:lnTo>
                  <a:pt x="349347" y="533354"/>
                </a:lnTo>
                <a:lnTo>
                  <a:pt x="0" y="5333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576899" y="235407"/>
            <a:ext cx="13968673" cy="3841984"/>
          </a:xfrm>
          <a:prstGeom prst="rect">
            <a:avLst/>
          </a:prstGeom>
        </p:spPr>
        <p:txBody>
          <a:bodyPr anchor="t" rtlCol="false" tIns="0" lIns="0" bIns="0" rIns="0">
            <a:spAutoFit/>
          </a:bodyPr>
          <a:lstStyle/>
          <a:p>
            <a:pPr algn="l">
              <a:lnSpc>
                <a:spcPts val="13200"/>
              </a:lnSpc>
            </a:pPr>
            <a:r>
              <a:rPr lang="en-US" sz="13894">
                <a:solidFill>
                  <a:srgbClr val="000000"/>
                </a:solidFill>
                <a:latin typeface="Agrandir Wide"/>
                <a:ea typeface="Agrandir Wide"/>
                <a:cs typeface="Agrandir Wide"/>
                <a:sym typeface="Agrandir Wide"/>
              </a:rPr>
              <a:t>LA Crime Data Analysis</a:t>
            </a:r>
          </a:p>
        </p:txBody>
      </p:sp>
      <p:sp>
        <p:nvSpPr>
          <p:cNvPr name="TextBox 7" id="7"/>
          <p:cNvSpPr txBox="true"/>
          <p:nvPr/>
        </p:nvSpPr>
        <p:spPr>
          <a:xfrm rot="0">
            <a:off x="576899" y="4744555"/>
            <a:ext cx="8264961" cy="1985858"/>
          </a:xfrm>
          <a:prstGeom prst="rect">
            <a:avLst/>
          </a:prstGeom>
        </p:spPr>
        <p:txBody>
          <a:bodyPr anchor="t" rtlCol="false" tIns="0" lIns="0" bIns="0" rIns="0">
            <a:spAutoFit/>
          </a:bodyPr>
          <a:lstStyle/>
          <a:p>
            <a:pPr algn="l">
              <a:lnSpc>
                <a:spcPts val="7003"/>
              </a:lnSpc>
            </a:pPr>
            <a:r>
              <a:rPr lang="en-US" sz="6366">
                <a:solidFill>
                  <a:srgbClr val="2145B2"/>
                </a:solidFill>
                <a:latin typeface="Agrandir Wide"/>
                <a:ea typeface="Agrandir Wide"/>
                <a:cs typeface="Agrandir Wide"/>
                <a:sym typeface="Agrandir Wide"/>
              </a:rPr>
              <a:t>Rohini Patturaja (700763677)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4196383" y="1028700"/>
            <a:ext cx="5390671" cy="9175610"/>
          </a:xfrm>
          <a:custGeom>
            <a:avLst/>
            <a:gdLst/>
            <a:ahLst/>
            <a:cxnLst/>
            <a:rect r="r" b="b" t="t" l="l"/>
            <a:pathLst>
              <a:path h="9175610" w="5390671">
                <a:moveTo>
                  <a:pt x="0" y="0"/>
                </a:moveTo>
                <a:lnTo>
                  <a:pt x="5390671" y="0"/>
                </a:lnTo>
                <a:lnTo>
                  <a:pt x="5390671" y="9175610"/>
                </a:lnTo>
                <a:lnTo>
                  <a:pt x="0" y="9175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3782" y="7903388"/>
            <a:ext cx="16988809" cy="2008155"/>
            <a:chOff x="0" y="0"/>
            <a:chExt cx="4474419" cy="528897"/>
          </a:xfrm>
        </p:grpSpPr>
        <p:sp>
          <p:nvSpPr>
            <p:cNvPr name="Freeform 4" id="4"/>
            <p:cNvSpPr/>
            <p:nvPr/>
          </p:nvSpPr>
          <p:spPr>
            <a:xfrm flipH="false" flipV="false" rot="0">
              <a:off x="0" y="0"/>
              <a:ext cx="4474419" cy="528897"/>
            </a:xfrm>
            <a:custGeom>
              <a:avLst/>
              <a:gdLst/>
              <a:ahLst/>
              <a:cxnLst/>
              <a:rect r="r" b="b" t="t" l="l"/>
              <a:pathLst>
                <a:path h="528897" w="4474419">
                  <a:moveTo>
                    <a:pt x="0" y="0"/>
                  </a:moveTo>
                  <a:lnTo>
                    <a:pt x="4474419" y="0"/>
                  </a:lnTo>
                  <a:lnTo>
                    <a:pt x="4474419" y="528897"/>
                  </a:lnTo>
                  <a:lnTo>
                    <a:pt x="0" y="528897"/>
                  </a:lnTo>
                  <a:close/>
                </a:path>
              </a:pathLst>
            </a:custGeom>
            <a:solidFill>
              <a:srgbClr val="F2AB91"/>
            </a:solidFill>
          </p:spPr>
        </p:sp>
        <p:sp>
          <p:nvSpPr>
            <p:cNvPr name="TextBox 5" id="5"/>
            <p:cNvSpPr txBox="true"/>
            <p:nvPr/>
          </p:nvSpPr>
          <p:spPr>
            <a:xfrm>
              <a:off x="0" y="-85725"/>
              <a:ext cx="4474419" cy="61462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876844" y="2402135"/>
            <a:ext cx="9356546" cy="5204152"/>
          </a:xfrm>
          <a:custGeom>
            <a:avLst/>
            <a:gdLst/>
            <a:ahLst/>
            <a:cxnLst/>
            <a:rect r="r" b="b" t="t" l="l"/>
            <a:pathLst>
              <a:path h="5204152" w="9356546">
                <a:moveTo>
                  <a:pt x="0" y="0"/>
                </a:moveTo>
                <a:lnTo>
                  <a:pt x="9356546" y="0"/>
                </a:lnTo>
                <a:lnTo>
                  <a:pt x="9356546" y="5204151"/>
                </a:lnTo>
                <a:lnTo>
                  <a:pt x="0" y="5204151"/>
                </a:lnTo>
                <a:lnTo>
                  <a:pt x="0" y="0"/>
                </a:lnTo>
                <a:close/>
              </a:path>
            </a:pathLst>
          </a:custGeom>
          <a:blipFill>
            <a:blip r:embed="rId4"/>
            <a:stretch>
              <a:fillRect l="0" t="0" r="0" b="0"/>
            </a:stretch>
          </a:blipFill>
        </p:spPr>
      </p:sp>
      <p:sp>
        <p:nvSpPr>
          <p:cNvPr name="TextBox 7" id="7"/>
          <p:cNvSpPr txBox="true"/>
          <p:nvPr/>
        </p:nvSpPr>
        <p:spPr>
          <a:xfrm rot="0">
            <a:off x="493782" y="585863"/>
            <a:ext cx="14614643" cy="1244772"/>
          </a:xfrm>
          <a:prstGeom prst="rect">
            <a:avLst/>
          </a:prstGeom>
        </p:spPr>
        <p:txBody>
          <a:bodyPr anchor="t" rtlCol="false" tIns="0" lIns="0" bIns="0" rIns="0">
            <a:spAutoFit/>
          </a:bodyPr>
          <a:lstStyle/>
          <a:p>
            <a:pPr algn="l">
              <a:lnSpc>
                <a:spcPts val="4461"/>
              </a:lnSpc>
            </a:pPr>
            <a:r>
              <a:rPr lang="en-US" sz="3947" i="true">
                <a:solidFill>
                  <a:srgbClr val="2145B2"/>
                </a:solidFill>
                <a:latin typeface="Agrandir Wide Italics"/>
                <a:ea typeface="Agrandir Wide Italics"/>
                <a:cs typeface="Agrandir Wide Italics"/>
                <a:sym typeface="Agrandir Wide Italics"/>
              </a:rPr>
              <a:t>Are weekends or weekdays riskier in terms of criminal activity?</a:t>
            </a:r>
          </a:p>
        </p:txBody>
      </p:sp>
      <p:sp>
        <p:nvSpPr>
          <p:cNvPr name="TextBox 8" id="8"/>
          <p:cNvSpPr txBox="true"/>
          <p:nvPr/>
        </p:nvSpPr>
        <p:spPr>
          <a:xfrm rot="0">
            <a:off x="2621155" y="8116678"/>
            <a:ext cx="13366348" cy="1524423"/>
          </a:xfrm>
          <a:prstGeom prst="rect">
            <a:avLst/>
          </a:prstGeom>
        </p:spPr>
        <p:txBody>
          <a:bodyPr anchor="t" rtlCol="false" tIns="0" lIns="0" bIns="0" rIns="0">
            <a:spAutoFit/>
          </a:bodyPr>
          <a:lstStyle/>
          <a:p>
            <a:pPr algn="ctr">
              <a:lnSpc>
                <a:spcPts val="2913"/>
              </a:lnSpc>
              <a:spcBef>
                <a:spcPct val="0"/>
              </a:spcBef>
            </a:pPr>
            <a:r>
              <a:rPr lang="en-US" sz="2555">
                <a:solidFill>
                  <a:srgbClr val="000000"/>
                </a:solidFill>
                <a:latin typeface="Agrandir Wide"/>
                <a:ea typeface="Agrandir Wide"/>
                <a:cs typeface="Agrandir Wide"/>
                <a:sym typeface="Agrandir Wide"/>
              </a:rPr>
              <a:t>Friday is the riskiest day, with spikes especially burglary from vehicles.Simple assault and Vandalism also peak on Saturday, showing links to social interaction and alcohol-related behaviour. Sunday drop in petty thefy may indicate fewer commercial or store closures.</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4196383" y="1028700"/>
            <a:ext cx="5390671" cy="9175610"/>
          </a:xfrm>
          <a:custGeom>
            <a:avLst/>
            <a:gdLst/>
            <a:ahLst/>
            <a:cxnLst/>
            <a:rect r="r" b="b" t="t" l="l"/>
            <a:pathLst>
              <a:path h="9175610" w="5390671">
                <a:moveTo>
                  <a:pt x="0" y="0"/>
                </a:moveTo>
                <a:lnTo>
                  <a:pt x="5390671" y="0"/>
                </a:lnTo>
                <a:lnTo>
                  <a:pt x="5390671" y="9175610"/>
                </a:lnTo>
                <a:lnTo>
                  <a:pt x="0" y="9175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8574" y="7594998"/>
            <a:ext cx="17214995" cy="2291030"/>
            <a:chOff x="0" y="0"/>
            <a:chExt cx="4533990" cy="603399"/>
          </a:xfrm>
        </p:grpSpPr>
        <p:sp>
          <p:nvSpPr>
            <p:cNvPr name="Freeform 4" id="4"/>
            <p:cNvSpPr/>
            <p:nvPr/>
          </p:nvSpPr>
          <p:spPr>
            <a:xfrm flipH="false" flipV="false" rot="0">
              <a:off x="0" y="0"/>
              <a:ext cx="4533990" cy="603399"/>
            </a:xfrm>
            <a:custGeom>
              <a:avLst/>
              <a:gdLst/>
              <a:ahLst/>
              <a:cxnLst/>
              <a:rect r="r" b="b" t="t" l="l"/>
              <a:pathLst>
                <a:path h="603399" w="4533990">
                  <a:moveTo>
                    <a:pt x="0" y="0"/>
                  </a:moveTo>
                  <a:lnTo>
                    <a:pt x="4533990" y="0"/>
                  </a:lnTo>
                  <a:lnTo>
                    <a:pt x="4533990" y="603399"/>
                  </a:lnTo>
                  <a:lnTo>
                    <a:pt x="0" y="603399"/>
                  </a:lnTo>
                  <a:close/>
                </a:path>
              </a:pathLst>
            </a:custGeom>
            <a:solidFill>
              <a:srgbClr val="F2AB91"/>
            </a:solidFill>
          </p:spPr>
        </p:sp>
        <p:sp>
          <p:nvSpPr>
            <p:cNvPr name="TextBox 5" id="5"/>
            <p:cNvSpPr txBox="true"/>
            <p:nvPr/>
          </p:nvSpPr>
          <p:spPr>
            <a:xfrm>
              <a:off x="0" y="-85725"/>
              <a:ext cx="4533990" cy="689124"/>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103793" y="2009007"/>
            <a:ext cx="10860843" cy="5376441"/>
          </a:xfrm>
          <a:custGeom>
            <a:avLst/>
            <a:gdLst/>
            <a:ahLst/>
            <a:cxnLst/>
            <a:rect r="r" b="b" t="t" l="l"/>
            <a:pathLst>
              <a:path h="5376441" w="10860843">
                <a:moveTo>
                  <a:pt x="0" y="0"/>
                </a:moveTo>
                <a:lnTo>
                  <a:pt x="10860843" y="0"/>
                </a:lnTo>
                <a:lnTo>
                  <a:pt x="10860843" y="5376441"/>
                </a:lnTo>
                <a:lnTo>
                  <a:pt x="0" y="5376441"/>
                </a:lnTo>
                <a:lnTo>
                  <a:pt x="0" y="0"/>
                </a:lnTo>
                <a:close/>
              </a:path>
            </a:pathLst>
          </a:custGeom>
          <a:blipFill>
            <a:blip r:embed="rId4"/>
            <a:stretch>
              <a:fillRect l="0" t="0" r="0" b="0"/>
            </a:stretch>
          </a:blipFill>
        </p:spPr>
      </p:sp>
      <p:sp>
        <p:nvSpPr>
          <p:cNvPr name="TextBox 7" id="7"/>
          <p:cNvSpPr txBox="true"/>
          <p:nvPr/>
        </p:nvSpPr>
        <p:spPr>
          <a:xfrm rot="0">
            <a:off x="438574" y="589821"/>
            <a:ext cx="14614643" cy="1205783"/>
          </a:xfrm>
          <a:prstGeom prst="rect">
            <a:avLst/>
          </a:prstGeom>
        </p:spPr>
        <p:txBody>
          <a:bodyPr anchor="t" rtlCol="false" tIns="0" lIns="0" bIns="0" rIns="0">
            <a:spAutoFit/>
          </a:bodyPr>
          <a:lstStyle/>
          <a:p>
            <a:pPr algn="l">
              <a:lnSpc>
                <a:spcPts val="4348"/>
              </a:lnSpc>
            </a:pPr>
            <a:r>
              <a:rPr lang="en-US" sz="3847" i="true">
                <a:solidFill>
                  <a:srgbClr val="2145B2"/>
                </a:solidFill>
                <a:latin typeface="Agrandir Wide Italics"/>
                <a:ea typeface="Agrandir Wide Italics"/>
                <a:cs typeface="Agrandir Wide Italics"/>
                <a:sym typeface="Agrandir Wide Italics"/>
              </a:rPr>
              <a:t>Do peak crime hours correspond to public activity patterns (e.g. work, nightlife)?</a:t>
            </a:r>
          </a:p>
        </p:txBody>
      </p:sp>
      <p:sp>
        <p:nvSpPr>
          <p:cNvPr name="TextBox 8" id="8"/>
          <p:cNvSpPr txBox="true"/>
          <p:nvPr/>
        </p:nvSpPr>
        <p:spPr>
          <a:xfrm rot="0">
            <a:off x="1254386" y="7882289"/>
            <a:ext cx="15583370" cy="1649772"/>
          </a:xfrm>
          <a:prstGeom prst="rect">
            <a:avLst/>
          </a:prstGeom>
        </p:spPr>
        <p:txBody>
          <a:bodyPr anchor="t" rtlCol="false" tIns="0" lIns="0" bIns="0" rIns="0">
            <a:spAutoFit/>
          </a:bodyPr>
          <a:lstStyle/>
          <a:p>
            <a:pPr algn="ctr">
              <a:lnSpc>
                <a:spcPts val="3141"/>
              </a:lnSpc>
              <a:spcBef>
                <a:spcPct val="0"/>
              </a:spcBef>
            </a:pPr>
            <a:r>
              <a:rPr lang="en-US" sz="2755">
                <a:solidFill>
                  <a:srgbClr val="000000"/>
                </a:solidFill>
                <a:latin typeface="Agrandir Wide"/>
                <a:ea typeface="Agrandir Wide"/>
                <a:cs typeface="Agrandir Wide"/>
                <a:sym typeface="Agrandir Wide"/>
              </a:rPr>
              <a:t>Most crimes in LA erupt during daylight and early evening hours — not in the dead of night. Surprisingly, noon is LA’s most dangerous hour, not midnight. This suggests crimes are more likely to happen during regular routines like commuting, shopping, or lunch breaks — when people are most active and visible.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4196383" y="1028700"/>
            <a:ext cx="5390671" cy="9175610"/>
          </a:xfrm>
          <a:custGeom>
            <a:avLst/>
            <a:gdLst/>
            <a:ahLst/>
            <a:cxnLst/>
            <a:rect r="r" b="b" t="t" l="l"/>
            <a:pathLst>
              <a:path h="9175610" w="5390671">
                <a:moveTo>
                  <a:pt x="0" y="0"/>
                </a:moveTo>
                <a:lnTo>
                  <a:pt x="5390671" y="0"/>
                </a:lnTo>
                <a:lnTo>
                  <a:pt x="5390671" y="9175610"/>
                </a:lnTo>
                <a:lnTo>
                  <a:pt x="0" y="9175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7831550"/>
            <a:ext cx="16867496" cy="2068811"/>
            <a:chOff x="0" y="0"/>
            <a:chExt cx="4442468" cy="544872"/>
          </a:xfrm>
        </p:grpSpPr>
        <p:sp>
          <p:nvSpPr>
            <p:cNvPr name="Freeform 4" id="4"/>
            <p:cNvSpPr/>
            <p:nvPr/>
          </p:nvSpPr>
          <p:spPr>
            <a:xfrm flipH="false" flipV="false" rot="0">
              <a:off x="0" y="0"/>
              <a:ext cx="4442468" cy="544872"/>
            </a:xfrm>
            <a:custGeom>
              <a:avLst/>
              <a:gdLst/>
              <a:ahLst/>
              <a:cxnLst/>
              <a:rect r="r" b="b" t="t" l="l"/>
              <a:pathLst>
                <a:path h="544872" w="4442468">
                  <a:moveTo>
                    <a:pt x="0" y="0"/>
                  </a:moveTo>
                  <a:lnTo>
                    <a:pt x="4442468" y="0"/>
                  </a:lnTo>
                  <a:lnTo>
                    <a:pt x="4442468" y="544872"/>
                  </a:lnTo>
                  <a:lnTo>
                    <a:pt x="0" y="544872"/>
                  </a:lnTo>
                  <a:close/>
                </a:path>
              </a:pathLst>
            </a:custGeom>
            <a:solidFill>
              <a:srgbClr val="F2AB91"/>
            </a:solidFill>
          </p:spPr>
        </p:sp>
        <p:sp>
          <p:nvSpPr>
            <p:cNvPr name="TextBox 5" id="5"/>
            <p:cNvSpPr txBox="true"/>
            <p:nvPr/>
          </p:nvSpPr>
          <p:spPr>
            <a:xfrm>
              <a:off x="0" y="-85725"/>
              <a:ext cx="4442468" cy="63059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418867" y="2567408"/>
            <a:ext cx="8989656" cy="4860686"/>
          </a:xfrm>
          <a:custGeom>
            <a:avLst/>
            <a:gdLst/>
            <a:ahLst/>
            <a:cxnLst/>
            <a:rect r="r" b="b" t="t" l="l"/>
            <a:pathLst>
              <a:path h="4860686" w="8989656">
                <a:moveTo>
                  <a:pt x="0" y="0"/>
                </a:moveTo>
                <a:lnTo>
                  <a:pt x="8989655" y="0"/>
                </a:lnTo>
                <a:lnTo>
                  <a:pt x="8989655" y="4860686"/>
                </a:lnTo>
                <a:lnTo>
                  <a:pt x="0" y="4860686"/>
                </a:lnTo>
                <a:lnTo>
                  <a:pt x="0" y="0"/>
                </a:lnTo>
                <a:close/>
              </a:path>
            </a:pathLst>
          </a:custGeom>
          <a:blipFill>
            <a:blip r:embed="rId4"/>
            <a:stretch>
              <a:fillRect l="0" t="0" r="0" b="0"/>
            </a:stretch>
          </a:blipFill>
        </p:spPr>
      </p:sp>
      <p:sp>
        <p:nvSpPr>
          <p:cNvPr name="TextBox 7" id="7"/>
          <p:cNvSpPr txBox="true"/>
          <p:nvPr/>
        </p:nvSpPr>
        <p:spPr>
          <a:xfrm rot="0">
            <a:off x="475379" y="251314"/>
            <a:ext cx="13419135" cy="1094092"/>
          </a:xfrm>
          <a:prstGeom prst="rect">
            <a:avLst/>
          </a:prstGeom>
        </p:spPr>
        <p:txBody>
          <a:bodyPr anchor="t" rtlCol="false" tIns="0" lIns="0" bIns="0" rIns="0">
            <a:spAutoFit/>
          </a:bodyPr>
          <a:lstStyle/>
          <a:p>
            <a:pPr algn="l">
              <a:lnSpc>
                <a:spcPts val="7101"/>
              </a:lnSpc>
            </a:pPr>
            <a:r>
              <a:rPr lang="en-US" sz="6229">
                <a:solidFill>
                  <a:srgbClr val="000000"/>
                </a:solidFill>
                <a:latin typeface="Agrandir Wide"/>
                <a:ea typeface="Agrandir Wide"/>
                <a:cs typeface="Agrandir Wide"/>
                <a:sym typeface="Agrandir Wide"/>
              </a:rPr>
              <a:t>Descriptive Statistical Analysis</a:t>
            </a:r>
          </a:p>
        </p:txBody>
      </p:sp>
      <p:sp>
        <p:nvSpPr>
          <p:cNvPr name="TextBox 8" id="8"/>
          <p:cNvSpPr txBox="true"/>
          <p:nvPr/>
        </p:nvSpPr>
        <p:spPr>
          <a:xfrm rot="0">
            <a:off x="475379" y="1508440"/>
            <a:ext cx="14438237" cy="1176319"/>
          </a:xfrm>
          <a:prstGeom prst="rect">
            <a:avLst/>
          </a:prstGeom>
        </p:spPr>
        <p:txBody>
          <a:bodyPr anchor="t" rtlCol="false" tIns="0" lIns="0" bIns="0" rIns="0">
            <a:spAutoFit/>
          </a:bodyPr>
          <a:lstStyle/>
          <a:p>
            <a:pPr algn="l">
              <a:lnSpc>
                <a:spcPts val="4235"/>
              </a:lnSpc>
            </a:pPr>
            <a:r>
              <a:rPr lang="en-US" sz="3747" i="true">
                <a:solidFill>
                  <a:srgbClr val="2145B2"/>
                </a:solidFill>
                <a:latin typeface="Agrandir Wide Italics"/>
                <a:ea typeface="Agrandir Wide Italics"/>
                <a:cs typeface="Agrandir Wide Italics"/>
                <a:sym typeface="Agrandir Wide Italics"/>
              </a:rPr>
              <a:t>Are there seasonal or monthly peaks in specific crime types?</a:t>
            </a:r>
          </a:p>
        </p:txBody>
      </p:sp>
      <p:sp>
        <p:nvSpPr>
          <p:cNvPr name="TextBox 9" id="9"/>
          <p:cNvSpPr txBox="true"/>
          <p:nvPr/>
        </p:nvSpPr>
        <p:spPr>
          <a:xfrm rot="0">
            <a:off x="1475154" y="8075169"/>
            <a:ext cx="15974587" cy="1524423"/>
          </a:xfrm>
          <a:prstGeom prst="rect">
            <a:avLst/>
          </a:prstGeom>
        </p:spPr>
        <p:txBody>
          <a:bodyPr anchor="t" rtlCol="false" tIns="0" lIns="0" bIns="0" rIns="0">
            <a:spAutoFit/>
          </a:bodyPr>
          <a:lstStyle/>
          <a:p>
            <a:pPr algn="ctr">
              <a:lnSpc>
                <a:spcPts val="2913"/>
              </a:lnSpc>
              <a:spcBef>
                <a:spcPct val="0"/>
              </a:spcBef>
            </a:pPr>
            <a:r>
              <a:rPr lang="en-US" sz="2555">
                <a:solidFill>
                  <a:srgbClr val="000000"/>
                </a:solidFill>
                <a:latin typeface="Agrandir Wide"/>
                <a:ea typeface="Agrandir Wide"/>
                <a:cs typeface="Agrandir Wide"/>
                <a:sym typeface="Agrandir Wide"/>
              </a:rPr>
              <a:t>Burglary from vehicle - Higgest reported crime every month especially December spike , it may leads due to holiday shopping season. June to August shows elevated vandalism and battery incidents may due to public activity, travel in summer. Assault with Deadly weapon peaks in June and October.</a:t>
            </a:r>
          </a:p>
        </p:txBody>
      </p:sp>
    </p:spTree>
  </p:cSld>
  <p:clrMapOvr>
    <a:masterClrMapping/>
  </p:clrMapOvr>
  <p:transition spd="slow">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3008499" y="1639673"/>
            <a:ext cx="11183355" cy="5234588"/>
          </a:xfrm>
          <a:custGeom>
            <a:avLst/>
            <a:gdLst/>
            <a:ahLst/>
            <a:cxnLst/>
            <a:rect r="r" b="b" t="t" l="l"/>
            <a:pathLst>
              <a:path h="5234588" w="11183355">
                <a:moveTo>
                  <a:pt x="0" y="0"/>
                </a:moveTo>
                <a:lnTo>
                  <a:pt x="11183355" y="0"/>
                </a:lnTo>
                <a:lnTo>
                  <a:pt x="11183355" y="5234589"/>
                </a:lnTo>
                <a:lnTo>
                  <a:pt x="0" y="5234589"/>
                </a:lnTo>
                <a:lnTo>
                  <a:pt x="0" y="0"/>
                </a:lnTo>
                <a:close/>
              </a:path>
            </a:pathLst>
          </a:custGeom>
          <a:blipFill>
            <a:blip r:embed="rId2"/>
            <a:stretch>
              <a:fillRect l="0" t="0" r="-231" b="0"/>
            </a:stretch>
          </a:blipFill>
        </p:spPr>
      </p:sp>
      <p:grpSp>
        <p:nvGrpSpPr>
          <p:cNvPr name="Group 3" id="3"/>
          <p:cNvGrpSpPr/>
          <p:nvPr/>
        </p:nvGrpSpPr>
        <p:grpSpPr>
          <a:xfrm rot="0">
            <a:off x="188769" y="7304649"/>
            <a:ext cx="17717904" cy="2849080"/>
            <a:chOff x="0" y="0"/>
            <a:chExt cx="4666444" cy="750375"/>
          </a:xfrm>
        </p:grpSpPr>
        <p:sp>
          <p:nvSpPr>
            <p:cNvPr name="Freeform 4" id="4"/>
            <p:cNvSpPr/>
            <p:nvPr/>
          </p:nvSpPr>
          <p:spPr>
            <a:xfrm flipH="false" flipV="false" rot="0">
              <a:off x="0" y="0"/>
              <a:ext cx="4666444" cy="750375"/>
            </a:xfrm>
            <a:custGeom>
              <a:avLst/>
              <a:gdLst/>
              <a:ahLst/>
              <a:cxnLst/>
              <a:rect r="r" b="b" t="t" l="l"/>
              <a:pathLst>
                <a:path h="750375" w="4666444">
                  <a:moveTo>
                    <a:pt x="0" y="0"/>
                  </a:moveTo>
                  <a:lnTo>
                    <a:pt x="4666444" y="0"/>
                  </a:lnTo>
                  <a:lnTo>
                    <a:pt x="4666444" y="750375"/>
                  </a:lnTo>
                  <a:lnTo>
                    <a:pt x="0" y="750375"/>
                  </a:lnTo>
                  <a:close/>
                </a:path>
              </a:pathLst>
            </a:custGeom>
            <a:solidFill>
              <a:srgbClr val="F2AB91"/>
            </a:solidFill>
          </p:spPr>
        </p:sp>
        <p:sp>
          <p:nvSpPr>
            <p:cNvPr name="TextBox 5" id="5"/>
            <p:cNvSpPr txBox="true"/>
            <p:nvPr/>
          </p:nvSpPr>
          <p:spPr>
            <a:xfrm>
              <a:off x="0" y="-114300"/>
              <a:ext cx="4666444" cy="864675"/>
            </a:xfrm>
            <a:prstGeom prst="rect">
              <a:avLst/>
            </a:prstGeom>
          </p:spPr>
          <p:txBody>
            <a:bodyPr anchor="ctr" rtlCol="false" tIns="50800" lIns="50800" bIns="50800" rIns="50800"/>
            <a:lstStyle/>
            <a:p>
              <a:pPr algn="ctr">
                <a:lnSpc>
                  <a:spcPts val="3219"/>
                </a:lnSpc>
              </a:pPr>
              <a:r>
                <a:rPr lang="en-US" sz="2299">
                  <a:solidFill>
                    <a:srgbClr val="000000"/>
                  </a:solidFill>
                  <a:latin typeface="Agrandir Wide"/>
                  <a:ea typeface="Agrandir Wide"/>
                  <a:cs typeface="Agrandir Wide"/>
                  <a:sym typeface="Agrandir Wide"/>
                </a:rPr>
                <a:t>Burglary from vehicle, Theft from motor vehicle,Petty motor vehicle thefy together they total over 64 daily incidents, showing cars are a major target for theft. Identity thefy is a top 3 crime may  relate to increased online fraud,phishing or data breaches.Vandalism and Burglary combined over 80 daily incidents, a clear indicator of propery crime pressures.Domestic violence appears twice, indicating rising intimate partner assault trends. LA Police department should prioritize policing in high-theft zones.Should promote community awareness campaigns, install smart sensors.</a:t>
              </a:r>
            </a:p>
            <a:p>
              <a:pPr algn="ctr">
                <a:lnSpc>
                  <a:spcPts val="2659"/>
                </a:lnSpc>
              </a:pPr>
            </a:p>
          </p:txBody>
        </p:sp>
      </p:grpSp>
      <p:sp>
        <p:nvSpPr>
          <p:cNvPr name="TextBox 6" id="6"/>
          <p:cNvSpPr txBox="true"/>
          <p:nvPr/>
        </p:nvSpPr>
        <p:spPr>
          <a:xfrm rot="0">
            <a:off x="373496" y="526489"/>
            <a:ext cx="14438237" cy="682797"/>
          </a:xfrm>
          <a:prstGeom prst="rect">
            <a:avLst/>
          </a:prstGeom>
        </p:spPr>
        <p:txBody>
          <a:bodyPr anchor="t" rtlCol="false" tIns="0" lIns="0" bIns="0" rIns="0">
            <a:spAutoFit/>
          </a:bodyPr>
          <a:lstStyle/>
          <a:p>
            <a:pPr algn="l">
              <a:lnSpc>
                <a:spcPts val="4461"/>
              </a:lnSpc>
            </a:pPr>
            <a:r>
              <a:rPr lang="en-US" sz="3947" i="true">
                <a:solidFill>
                  <a:srgbClr val="2145B2"/>
                </a:solidFill>
                <a:latin typeface="Agrandir Wide Italics"/>
                <a:ea typeface="Agrandir Wide Italics"/>
                <a:cs typeface="Agrandir Wide Italics"/>
                <a:sym typeface="Agrandir Wide Italics"/>
              </a:rPr>
              <a:t>Which crimes are surging and need priority attention?</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grpSp>
        <p:nvGrpSpPr>
          <p:cNvPr name="Group 2" id="2"/>
          <p:cNvGrpSpPr/>
          <p:nvPr/>
        </p:nvGrpSpPr>
        <p:grpSpPr>
          <a:xfrm rot="0">
            <a:off x="365002" y="7028653"/>
            <a:ext cx="16988809" cy="2748817"/>
            <a:chOff x="0" y="0"/>
            <a:chExt cx="4474419" cy="723968"/>
          </a:xfrm>
        </p:grpSpPr>
        <p:sp>
          <p:nvSpPr>
            <p:cNvPr name="Freeform 3" id="3"/>
            <p:cNvSpPr/>
            <p:nvPr/>
          </p:nvSpPr>
          <p:spPr>
            <a:xfrm flipH="false" flipV="false" rot="0">
              <a:off x="0" y="0"/>
              <a:ext cx="4474419" cy="723968"/>
            </a:xfrm>
            <a:custGeom>
              <a:avLst/>
              <a:gdLst/>
              <a:ahLst/>
              <a:cxnLst/>
              <a:rect r="r" b="b" t="t" l="l"/>
              <a:pathLst>
                <a:path h="723968" w="4474419">
                  <a:moveTo>
                    <a:pt x="0" y="0"/>
                  </a:moveTo>
                  <a:lnTo>
                    <a:pt x="4474419" y="0"/>
                  </a:lnTo>
                  <a:lnTo>
                    <a:pt x="4474419" y="723968"/>
                  </a:lnTo>
                  <a:lnTo>
                    <a:pt x="0" y="723968"/>
                  </a:lnTo>
                  <a:close/>
                </a:path>
              </a:pathLst>
            </a:custGeom>
            <a:solidFill>
              <a:srgbClr val="F2AB91"/>
            </a:solidFill>
          </p:spPr>
        </p:sp>
        <p:sp>
          <p:nvSpPr>
            <p:cNvPr name="TextBox 4" id="4"/>
            <p:cNvSpPr txBox="true"/>
            <p:nvPr/>
          </p:nvSpPr>
          <p:spPr>
            <a:xfrm>
              <a:off x="0" y="-114300"/>
              <a:ext cx="4474419" cy="838268"/>
            </a:xfrm>
            <a:prstGeom prst="rect">
              <a:avLst/>
            </a:prstGeom>
          </p:spPr>
          <p:txBody>
            <a:bodyPr anchor="ctr" rtlCol="false" tIns="50800" lIns="50800" bIns="50800" rIns="50800"/>
            <a:lstStyle/>
            <a:p>
              <a:pPr algn="ctr">
                <a:lnSpc>
                  <a:spcPts val="3219"/>
                </a:lnSpc>
              </a:pPr>
              <a:r>
                <a:rPr lang="en-US" sz="2299">
                  <a:solidFill>
                    <a:srgbClr val="000000"/>
                  </a:solidFill>
                  <a:latin typeface="Agrandir Wide"/>
                  <a:ea typeface="Agrandir Wide"/>
                  <a:cs typeface="Agrandir Wide"/>
                  <a:sym typeface="Agrandir Wide"/>
                </a:rPr>
                <a:t>Young adults (18-29) are the most victimized group, accounting for 2600 cases followed closely by those aged 30-44.Victim numbers decline with age, but remain significant through all age brackets  Males are more likely to be crime victims overall-likely due to assaults or street crimes. 35.4% Females share may be  due to domestic violence . “Other” accounted for 10%, emphasizing the need for inclusive victim support systems.</a:t>
              </a:r>
            </a:p>
          </p:txBody>
        </p:sp>
      </p:grpSp>
      <p:sp>
        <p:nvSpPr>
          <p:cNvPr name="Freeform 5" id="5"/>
          <p:cNvSpPr/>
          <p:nvPr/>
        </p:nvSpPr>
        <p:spPr>
          <a:xfrm flipH="false" flipV="false" rot="0">
            <a:off x="365002" y="2071464"/>
            <a:ext cx="8528606" cy="4738115"/>
          </a:xfrm>
          <a:custGeom>
            <a:avLst/>
            <a:gdLst/>
            <a:ahLst/>
            <a:cxnLst/>
            <a:rect r="r" b="b" t="t" l="l"/>
            <a:pathLst>
              <a:path h="4738115" w="8528606">
                <a:moveTo>
                  <a:pt x="0" y="0"/>
                </a:moveTo>
                <a:lnTo>
                  <a:pt x="8528606" y="0"/>
                </a:lnTo>
                <a:lnTo>
                  <a:pt x="8528606" y="4738114"/>
                </a:lnTo>
                <a:lnTo>
                  <a:pt x="0" y="4738114"/>
                </a:lnTo>
                <a:lnTo>
                  <a:pt x="0" y="0"/>
                </a:lnTo>
                <a:close/>
              </a:path>
            </a:pathLst>
          </a:custGeom>
          <a:blipFill>
            <a:blip r:embed="rId2"/>
            <a:stretch>
              <a:fillRect l="0" t="0" r="0" b="0"/>
            </a:stretch>
          </a:blipFill>
        </p:spPr>
      </p:sp>
      <p:sp>
        <p:nvSpPr>
          <p:cNvPr name="Freeform 6" id="6"/>
          <p:cNvSpPr/>
          <p:nvPr/>
        </p:nvSpPr>
        <p:spPr>
          <a:xfrm flipH="false" flipV="false" rot="0">
            <a:off x="9190372" y="2217449"/>
            <a:ext cx="8068928" cy="4446144"/>
          </a:xfrm>
          <a:custGeom>
            <a:avLst/>
            <a:gdLst/>
            <a:ahLst/>
            <a:cxnLst/>
            <a:rect r="r" b="b" t="t" l="l"/>
            <a:pathLst>
              <a:path h="4446144" w="8068928">
                <a:moveTo>
                  <a:pt x="0" y="0"/>
                </a:moveTo>
                <a:lnTo>
                  <a:pt x="8068928" y="0"/>
                </a:lnTo>
                <a:lnTo>
                  <a:pt x="8068928" y="4446144"/>
                </a:lnTo>
                <a:lnTo>
                  <a:pt x="0" y="4446144"/>
                </a:lnTo>
                <a:lnTo>
                  <a:pt x="0" y="0"/>
                </a:lnTo>
                <a:close/>
              </a:path>
            </a:pathLst>
          </a:custGeom>
          <a:blipFill>
            <a:blip r:embed="rId3"/>
            <a:stretch>
              <a:fillRect l="0" t="0" r="0" b="0"/>
            </a:stretch>
          </a:blipFill>
        </p:spPr>
      </p:sp>
      <p:sp>
        <p:nvSpPr>
          <p:cNvPr name="TextBox 7" id="7"/>
          <p:cNvSpPr txBox="true"/>
          <p:nvPr/>
        </p:nvSpPr>
        <p:spPr>
          <a:xfrm rot="0">
            <a:off x="365002" y="858600"/>
            <a:ext cx="14438237" cy="1176319"/>
          </a:xfrm>
          <a:prstGeom prst="rect">
            <a:avLst/>
          </a:prstGeom>
        </p:spPr>
        <p:txBody>
          <a:bodyPr anchor="t" rtlCol="false" tIns="0" lIns="0" bIns="0" rIns="0">
            <a:spAutoFit/>
          </a:bodyPr>
          <a:lstStyle/>
          <a:p>
            <a:pPr algn="l">
              <a:lnSpc>
                <a:spcPts val="4235"/>
              </a:lnSpc>
            </a:pPr>
            <a:r>
              <a:rPr lang="en-US" sz="3747" i="true">
                <a:solidFill>
                  <a:srgbClr val="2145B2"/>
                </a:solidFill>
                <a:latin typeface="Agrandir Wide Italics"/>
                <a:ea typeface="Agrandir Wide Italics"/>
                <a:cs typeface="Agrandir Wide Italics"/>
                <a:sym typeface="Agrandir Wide Italics"/>
              </a:rPr>
              <a:t>Which sex/gender group is most impacted by crime in Central LA?</a:t>
            </a:r>
          </a:p>
        </p:txBody>
      </p:sp>
      <p:sp>
        <p:nvSpPr>
          <p:cNvPr name="TextBox 8" id="8"/>
          <p:cNvSpPr txBox="true"/>
          <p:nvPr/>
        </p:nvSpPr>
        <p:spPr>
          <a:xfrm rot="0">
            <a:off x="365002" y="-188190"/>
            <a:ext cx="11135173" cy="1086446"/>
          </a:xfrm>
          <a:prstGeom prst="rect">
            <a:avLst/>
          </a:prstGeom>
        </p:spPr>
        <p:txBody>
          <a:bodyPr anchor="t" rtlCol="false" tIns="0" lIns="0" bIns="0" rIns="0">
            <a:spAutoFit/>
          </a:bodyPr>
          <a:lstStyle/>
          <a:p>
            <a:pPr algn="l">
              <a:lnSpc>
                <a:spcPts val="7079"/>
              </a:lnSpc>
            </a:pPr>
            <a:r>
              <a:rPr lang="en-US" sz="6210">
                <a:solidFill>
                  <a:srgbClr val="000000"/>
                </a:solidFill>
                <a:latin typeface="Agrandir Wide"/>
                <a:ea typeface="Agrandir Wide"/>
                <a:cs typeface="Agrandir Wide"/>
                <a:sym typeface="Agrandir Wide"/>
              </a:rPr>
              <a:t>Demographic Analysis</a:t>
            </a: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0" y="3120744"/>
            <a:ext cx="11694689" cy="6982585"/>
          </a:xfrm>
          <a:custGeom>
            <a:avLst/>
            <a:gdLst/>
            <a:ahLst/>
            <a:cxnLst/>
            <a:rect r="r" b="b" t="t" l="l"/>
            <a:pathLst>
              <a:path h="6982585" w="11694689">
                <a:moveTo>
                  <a:pt x="0" y="0"/>
                </a:moveTo>
                <a:lnTo>
                  <a:pt x="11694689" y="0"/>
                </a:lnTo>
                <a:lnTo>
                  <a:pt x="11694689" y="6982585"/>
                </a:lnTo>
                <a:lnTo>
                  <a:pt x="0" y="6982585"/>
                </a:lnTo>
                <a:lnTo>
                  <a:pt x="0" y="0"/>
                </a:lnTo>
                <a:close/>
              </a:path>
            </a:pathLst>
          </a:custGeom>
          <a:blipFill>
            <a:blip r:embed="rId2"/>
            <a:stretch>
              <a:fillRect l="0" t="0" r="0" b="0"/>
            </a:stretch>
          </a:blipFill>
        </p:spPr>
      </p:sp>
      <p:sp>
        <p:nvSpPr>
          <p:cNvPr name="TextBox 3" id="3"/>
          <p:cNvSpPr txBox="true"/>
          <p:nvPr/>
        </p:nvSpPr>
        <p:spPr>
          <a:xfrm rot="0">
            <a:off x="0" y="370886"/>
            <a:ext cx="16325605" cy="1157369"/>
          </a:xfrm>
          <a:prstGeom prst="rect">
            <a:avLst/>
          </a:prstGeom>
        </p:spPr>
        <p:txBody>
          <a:bodyPr anchor="t" rtlCol="false" tIns="0" lIns="0" bIns="0" rIns="0">
            <a:spAutoFit/>
          </a:bodyPr>
          <a:lstStyle/>
          <a:p>
            <a:pPr algn="r">
              <a:lnSpc>
                <a:spcPts val="7578"/>
              </a:lnSpc>
            </a:pPr>
            <a:r>
              <a:rPr lang="en-US" sz="6648">
                <a:solidFill>
                  <a:srgbClr val="000000"/>
                </a:solidFill>
                <a:latin typeface="Agrandir Wide"/>
                <a:ea typeface="Agrandir Wide"/>
                <a:cs typeface="Agrandir Wide"/>
                <a:sym typeface="Agrandir Wide"/>
              </a:rPr>
              <a:t>Sp</a:t>
            </a:r>
            <a:r>
              <a:rPr lang="en-US" sz="6648">
                <a:solidFill>
                  <a:srgbClr val="000000"/>
                </a:solidFill>
                <a:latin typeface="Agrandir Wide"/>
                <a:ea typeface="Agrandir Wide"/>
                <a:cs typeface="Agrandir Wide"/>
                <a:sym typeface="Agrandir Wide"/>
              </a:rPr>
              <a:t>atial Analysis – Hotspot Mapping</a:t>
            </a:r>
          </a:p>
        </p:txBody>
      </p:sp>
      <p:sp>
        <p:nvSpPr>
          <p:cNvPr name="TextBox 4" id="4"/>
          <p:cNvSpPr txBox="true"/>
          <p:nvPr/>
        </p:nvSpPr>
        <p:spPr>
          <a:xfrm rot="0">
            <a:off x="258651" y="1699705"/>
            <a:ext cx="14438237" cy="642919"/>
          </a:xfrm>
          <a:prstGeom prst="rect">
            <a:avLst/>
          </a:prstGeom>
        </p:spPr>
        <p:txBody>
          <a:bodyPr anchor="t" rtlCol="false" tIns="0" lIns="0" bIns="0" rIns="0">
            <a:spAutoFit/>
          </a:bodyPr>
          <a:lstStyle/>
          <a:p>
            <a:pPr algn="l">
              <a:lnSpc>
                <a:spcPts val="4235"/>
              </a:lnSpc>
            </a:pPr>
            <a:r>
              <a:rPr lang="en-US" sz="3747" i="true">
                <a:solidFill>
                  <a:srgbClr val="2145B2"/>
                </a:solidFill>
                <a:latin typeface="Agrandir Wide Italics"/>
                <a:ea typeface="Agrandir Wide Italics"/>
                <a:cs typeface="Agrandir Wide Italics"/>
                <a:sym typeface="Agrandir Wide Italics"/>
              </a:rPr>
              <a:t>Which areas in Los angeles have the highest crime density?</a:t>
            </a:r>
          </a:p>
        </p:txBody>
      </p:sp>
      <p:sp>
        <p:nvSpPr>
          <p:cNvPr name="TextBox 5" id="5"/>
          <p:cNvSpPr txBox="true"/>
          <p:nvPr/>
        </p:nvSpPr>
        <p:spPr>
          <a:xfrm rot="0">
            <a:off x="12445425" y="3384324"/>
            <a:ext cx="5842575" cy="7038383"/>
          </a:xfrm>
          <a:prstGeom prst="rect">
            <a:avLst/>
          </a:prstGeom>
        </p:spPr>
        <p:txBody>
          <a:bodyPr anchor="t" rtlCol="false" tIns="0" lIns="0" bIns="0" rIns="0">
            <a:spAutoFit/>
          </a:bodyPr>
          <a:lstStyle/>
          <a:p>
            <a:pPr algn="l" marL="409844" indent="-204922" lvl="1">
              <a:lnSpc>
                <a:spcPts val="2657"/>
              </a:lnSpc>
              <a:buFont typeface="Arial"/>
              <a:buChar char="•"/>
            </a:pPr>
            <a:r>
              <a:rPr lang="en-US" sz="1898">
                <a:solidFill>
                  <a:srgbClr val="000000"/>
                </a:solidFill>
                <a:latin typeface="Agrandir Wide"/>
                <a:ea typeface="Agrandir Wide"/>
                <a:cs typeface="Agrandir Wide"/>
                <a:sym typeface="Agrandir Wide"/>
              </a:rPr>
              <a:t>This is an additional metric that can help the police department allocate their resources more effectively.</a:t>
            </a:r>
          </a:p>
          <a:p>
            <a:pPr algn="l">
              <a:lnSpc>
                <a:spcPts val="2657"/>
              </a:lnSpc>
            </a:pPr>
          </a:p>
          <a:p>
            <a:pPr algn="l" marL="409844" indent="-204922" lvl="1">
              <a:lnSpc>
                <a:spcPts val="2657"/>
              </a:lnSpc>
              <a:buFont typeface="Arial"/>
              <a:buChar char="•"/>
            </a:pPr>
            <a:r>
              <a:rPr lang="en-US" sz="1898">
                <a:solidFill>
                  <a:srgbClr val="000000"/>
                </a:solidFill>
                <a:latin typeface="Agrandir Wide"/>
                <a:ea typeface="Agrandir Wide"/>
                <a:cs typeface="Agrandir Wide"/>
                <a:sym typeface="Agrandir Wide"/>
              </a:rPr>
              <a:t>We see that the crime rate is less on the borders of the city and crimes are more concentrated on  the interior parts of the city.</a:t>
            </a:r>
          </a:p>
          <a:p>
            <a:pPr algn="l">
              <a:lnSpc>
                <a:spcPts val="2657"/>
              </a:lnSpc>
            </a:pPr>
          </a:p>
          <a:p>
            <a:pPr algn="l" marL="409844" indent="-204922" lvl="1">
              <a:lnSpc>
                <a:spcPts val="2657"/>
              </a:lnSpc>
              <a:buFont typeface="Arial"/>
              <a:buChar char="•"/>
            </a:pPr>
            <a:r>
              <a:rPr lang="en-US" sz="1898">
                <a:solidFill>
                  <a:srgbClr val="000000"/>
                </a:solidFill>
                <a:latin typeface="Agrandir Wide"/>
                <a:ea typeface="Agrandir Wide"/>
                <a:cs typeface="Agrandir Wide"/>
                <a:sym typeface="Agrandir Wide"/>
              </a:rPr>
              <a:t>Downtown LA, Hollywood, and South central are the most intense red zones. Santa Monica, Inglewood and parts of Long Beech also show strong crime presence. Surprisingly, Malibu and outer coastal suburbs show low crime density-mostly green zones. Areas like Pasadena,Burbank, and northeastern suburbs are much cooler on the heatmap.</a:t>
            </a:r>
          </a:p>
          <a:p>
            <a:pPr algn="l">
              <a:lnSpc>
                <a:spcPts val="2657"/>
              </a:lnSpc>
            </a:pPr>
          </a:p>
          <a:p>
            <a:pPr algn="l">
              <a:lnSpc>
                <a:spcPts val="2657"/>
              </a:lnSpc>
            </a:pPr>
          </a:p>
        </p:txBody>
      </p:sp>
      <p:sp>
        <p:nvSpPr>
          <p:cNvPr name="TextBox 6" id="6"/>
          <p:cNvSpPr txBox="true"/>
          <p:nvPr/>
        </p:nvSpPr>
        <p:spPr>
          <a:xfrm rot="0">
            <a:off x="13051595" y="2989578"/>
            <a:ext cx="4207705" cy="268977"/>
          </a:xfrm>
          <a:prstGeom prst="rect">
            <a:avLst/>
          </a:prstGeom>
        </p:spPr>
        <p:txBody>
          <a:bodyPr anchor="t" rtlCol="false" tIns="0" lIns="0" bIns="0" rIns="0">
            <a:spAutoFit/>
          </a:bodyPr>
          <a:lstStyle/>
          <a:p>
            <a:pPr algn="r">
              <a:lnSpc>
                <a:spcPts val="1765"/>
              </a:lnSpc>
            </a:pPr>
            <a:r>
              <a:rPr lang="en-US" sz="1548" b="true">
                <a:solidFill>
                  <a:srgbClr val="000000"/>
                </a:solidFill>
                <a:latin typeface="Agrandir Wide Bold"/>
                <a:ea typeface="Agrandir Wide Bold"/>
                <a:cs typeface="Agrandir Wide Bold"/>
                <a:sym typeface="Agrandir Wide Bold"/>
              </a:rPr>
              <a:t>Key  Insights &amp; Recommendations</a:t>
            </a:r>
          </a:p>
        </p:txBody>
      </p:sp>
    </p:spTree>
  </p:cSld>
  <p:clrMapOvr>
    <a:masterClrMapping/>
  </p:clrMapOvr>
  <p:transition spd="slow">
    <p:cover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8207594" y="2644618"/>
            <a:ext cx="10080406" cy="7219156"/>
          </a:xfrm>
          <a:custGeom>
            <a:avLst/>
            <a:gdLst/>
            <a:ahLst/>
            <a:cxnLst/>
            <a:rect r="r" b="b" t="t" l="l"/>
            <a:pathLst>
              <a:path h="7219156" w="10080406">
                <a:moveTo>
                  <a:pt x="0" y="0"/>
                </a:moveTo>
                <a:lnTo>
                  <a:pt x="10080406" y="0"/>
                </a:lnTo>
                <a:lnTo>
                  <a:pt x="10080406" y="7219155"/>
                </a:lnTo>
                <a:lnTo>
                  <a:pt x="0" y="7219155"/>
                </a:lnTo>
                <a:lnTo>
                  <a:pt x="0" y="0"/>
                </a:lnTo>
                <a:close/>
              </a:path>
            </a:pathLst>
          </a:custGeom>
          <a:blipFill>
            <a:blip r:embed="rId2"/>
            <a:stretch>
              <a:fillRect l="0" t="0" r="0" b="0"/>
            </a:stretch>
          </a:blipFill>
        </p:spPr>
      </p:sp>
      <p:sp>
        <p:nvSpPr>
          <p:cNvPr name="TextBox 3" id="3"/>
          <p:cNvSpPr txBox="true"/>
          <p:nvPr/>
        </p:nvSpPr>
        <p:spPr>
          <a:xfrm rot="0">
            <a:off x="-4293601" y="173173"/>
            <a:ext cx="16325605" cy="1072517"/>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Agrandir Wide"/>
                <a:ea typeface="Agrandir Wide"/>
                <a:cs typeface="Agrandir Wide"/>
                <a:sym typeface="Agrandir Wide"/>
              </a:rPr>
              <a:t>Predictive Modeling</a:t>
            </a:r>
          </a:p>
        </p:txBody>
      </p:sp>
      <p:sp>
        <p:nvSpPr>
          <p:cNvPr name="TextBox 4" id="4"/>
          <p:cNvSpPr txBox="true"/>
          <p:nvPr/>
        </p:nvSpPr>
        <p:spPr>
          <a:xfrm rot="0">
            <a:off x="379965" y="1393893"/>
            <a:ext cx="15984983" cy="642919"/>
          </a:xfrm>
          <a:prstGeom prst="rect">
            <a:avLst/>
          </a:prstGeom>
        </p:spPr>
        <p:txBody>
          <a:bodyPr anchor="t" rtlCol="false" tIns="0" lIns="0" bIns="0" rIns="0">
            <a:spAutoFit/>
          </a:bodyPr>
          <a:lstStyle/>
          <a:p>
            <a:pPr algn="l">
              <a:lnSpc>
                <a:spcPts val="4235"/>
              </a:lnSpc>
            </a:pPr>
            <a:r>
              <a:rPr lang="en-US" sz="3747" i="true">
                <a:solidFill>
                  <a:srgbClr val="2145B2"/>
                </a:solidFill>
                <a:latin typeface="Agrandir Wide Italics"/>
                <a:ea typeface="Agrandir Wide Italics"/>
                <a:cs typeface="Agrandir Wide Italics"/>
                <a:sym typeface="Agrandir Wide Italics"/>
              </a:rPr>
              <a:t>Is crime expected to rise,fall, or stabilize over the next year?</a:t>
            </a:r>
          </a:p>
        </p:txBody>
      </p:sp>
      <p:sp>
        <p:nvSpPr>
          <p:cNvPr name="TextBox 5" id="5"/>
          <p:cNvSpPr txBox="true"/>
          <p:nvPr/>
        </p:nvSpPr>
        <p:spPr>
          <a:xfrm rot="0">
            <a:off x="664760" y="3097420"/>
            <a:ext cx="6920775" cy="6537435"/>
          </a:xfrm>
          <a:prstGeom prst="rect">
            <a:avLst/>
          </a:prstGeom>
        </p:spPr>
        <p:txBody>
          <a:bodyPr anchor="t" rtlCol="false" tIns="0" lIns="0" bIns="0" rIns="0">
            <a:spAutoFit/>
          </a:bodyPr>
          <a:lstStyle/>
          <a:p>
            <a:pPr algn="l">
              <a:lnSpc>
                <a:spcPts val="3213"/>
              </a:lnSpc>
            </a:pPr>
            <a:r>
              <a:rPr lang="en-US" sz="2295" b="true">
                <a:solidFill>
                  <a:srgbClr val="000000"/>
                </a:solidFill>
                <a:latin typeface="Agrandir Wide Bold"/>
                <a:ea typeface="Agrandir Wide Bold"/>
                <a:cs typeface="Agrandir Wide Bold"/>
                <a:sym typeface="Agrandir Wide Bold"/>
              </a:rPr>
              <a:t>Downward Crime Trend:</a:t>
            </a:r>
          </a:p>
          <a:p>
            <a:pPr algn="l">
              <a:lnSpc>
                <a:spcPts val="3773"/>
              </a:lnSpc>
            </a:pPr>
            <a:r>
              <a:rPr lang="en-US" sz="2695">
                <a:solidFill>
                  <a:srgbClr val="000000"/>
                </a:solidFill>
                <a:latin typeface="Agrandir Wide"/>
                <a:ea typeface="Agrandir Wide"/>
                <a:cs typeface="Agrandir Wide"/>
                <a:sym typeface="Agrandir Wide"/>
              </a:rPr>
              <a:t>Strong indication of steady crime reduction,likely due to improved law enforcement strategies</a:t>
            </a:r>
          </a:p>
          <a:p>
            <a:pPr algn="l">
              <a:lnSpc>
                <a:spcPts val="2933"/>
              </a:lnSpc>
            </a:pPr>
            <a:r>
              <a:rPr lang="en-US" sz="2095" b="true">
                <a:solidFill>
                  <a:srgbClr val="000000"/>
                </a:solidFill>
                <a:latin typeface="Agrandir Wide Bold"/>
                <a:ea typeface="Agrandir Wide Bold"/>
                <a:cs typeface="Agrandir Wide Bold"/>
                <a:sym typeface="Agrandir Wide Bold"/>
              </a:rPr>
              <a:t>Forecast Confidence Weekens over Time:</a:t>
            </a:r>
          </a:p>
          <a:p>
            <a:pPr algn="l">
              <a:lnSpc>
                <a:spcPts val="3773"/>
              </a:lnSpc>
            </a:pPr>
            <a:r>
              <a:rPr lang="en-US" sz="2695">
                <a:solidFill>
                  <a:srgbClr val="000000"/>
                </a:solidFill>
                <a:latin typeface="Agrandir Wide"/>
                <a:ea typeface="Agrandir Wide"/>
                <a:cs typeface="Agrandir Wide"/>
                <a:sym typeface="Agrandir Wide"/>
              </a:rPr>
              <a:t>Indicates less certainty the farther the forecast goes-typically in time-series predictions</a:t>
            </a:r>
          </a:p>
          <a:p>
            <a:pPr algn="l">
              <a:lnSpc>
                <a:spcPts val="3773"/>
              </a:lnSpc>
            </a:pPr>
            <a:r>
              <a:rPr lang="en-US" sz="2695">
                <a:solidFill>
                  <a:srgbClr val="000000"/>
                </a:solidFill>
                <a:latin typeface="Agrandir Wide"/>
                <a:ea typeface="Agrandir Wide"/>
                <a:cs typeface="Agrandir Wide"/>
                <a:sym typeface="Agrandir Wide"/>
              </a:rPr>
              <a:t>Absence of red dots in late 2024 syggests missing or delayed data.This may skew confidence in model calibration and needs resolution.</a:t>
            </a:r>
          </a:p>
          <a:p>
            <a:pPr algn="l">
              <a:lnSpc>
                <a:spcPts val="3773"/>
              </a:lnSpc>
            </a:pP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1793932" y="333024"/>
            <a:ext cx="6013237" cy="5930555"/>
          </a:xfrm>
          <a:custGeom>
            <a:avLst/>
            <a:gdLst/>
            <a:ahLst/>
            <a:cxnLst/>
            <a:rect r="r" b="b" t="t" l="l"/>
            <a:pathLst>
              <a:path h="5930555" w="6013237">
                <a:moveTo>
                  <a:pt x="0" y="0"/>
                </a:moveTo>
                <a:lnTo>
                  <a:pt x="6013237" y="0"/>
                </a:lnTo>
                <a:lnTo>
                  <a:pt x="6013237" y="5930556"/>
                </a:lnTo>
                <a:lnTo>
                  <a:pt x="0" y="593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3018" y="290519"/>
            <a:ext cx="12189098" cy="1304912"/>
          </a:xfrm>
          <a:prstGeom prst="rect">
            <a:avLst/>
          </a:prstGeom>
        </p:spPr>
        <p:txBody>
          <a:bodyPr anchor="t" rtlCol="false" tIns="0" lIns="0" bIns="0" rIns="0">
            <a:spAutoFit/>
          </a:bodyPr>
          <a:lstStyle/>
          <a:p>
            <a:pPr algn="l">
              <a:lnSpc>
                <a:spcPts val="8548"/>
              </a:lnSpc>
            </a:pPr>
            <a:r>
              <a:rPr lang="en-US" sz="7498">
                <a:solidFill>
                  <a:srgbClr val="000000"/>
                </a:solidFill>
                <a:latin typeface="Agrandir Wide"/>
                <a:ea typeface="Agrandir Wide"/>
                <a:cs typeface="Agrandir Wide"/>
                <a:sym typeface="Agrandir Wide"/>
              </a:rPr>
              <a:t> Conclusions</a:t>
            </a:r>
          </a:p>
        </p:txBody>
      </p:sp>
      <p:sp>
        <p:nvSpPr>
          <p:cNvPr name="TextBox 4" id="4"/>
          <p:cNvSpPr txBox="true"/>
          <p:nvPr/>
        </p:nvSpPr>
        <p:spPr>
          <a:xfrm rot="0">
            <a:off x="573018" y="2086331"/>
            <a:ext cx="11220913" cy="7822382"/>
          </a:xfrm>
          <a:prstGeom prst="rect">
            <a:avLst/>
          </a:prstGeom>
        </p:spPr>
        <p:txBody>
          <a:bodyPr anchor="t" rtlCol="false" tIns="0" lIns="0" bIns="0" rIns="0">
            <a:spAutoFit/>
          </a:bodyPr>
          <a:lstStyle/>
          <a:p>
            <a:pPr algn="l" marL="741187" indent="-370594" lvl="1">
              <a:lnSpc>
                <a:spcPts val="3879"/>
              </a:lnSpc>
              <a:buFont typeface="Arial"/>
              <a:buChar char="•"/>
            </a:pPr>
            <a:r>
              <a:rPr lang="en-US" sz="3433" i="true">
                <a:solidFill>
                  <a:srgbClr val="000000"/>
                </a:solidFill>
                <a:latin typeface="Agrandir Wide Italics"/>
                <a:ea typeface="Agrandir Wide Italics"/>
                <a:cs typeface="Agrandir Wide Italics"/>
                <a:sym typeface="Agrandir Wide Italics"/>
              </a:rPr>
              <a:t>This crime data analysis uncovers key trends across time, geography, and victim demographics. High-crime zones were consistently identified, while seasonal and yearly variations in crime patterns were clearly observed. Victim profiles revealed age and gender-based vulnerabilities, and weapon usage insights added depth to crime type analysis.</a:t>
            </a:r>
          </a:p>
          <a:p>
            <a:pPr algn="l" marL="741187" indent="-370594" lvl="1">
              <a:lnSpc>
                <a:spcPts val="3879"/>
              </a:lnSpc>
              <a:buFont typeface="Arial"/>
              <a:buChar char="•"/>
            </a:pPr>
            <a:r>
              <a:rPr lang="en-US" sz="3433" i="true">
                <a:solidFill>
                  <a:srgbClr val="000000"/>
                </a:solidFill>
                <a:latin typeface="Agrandir Wide Italics"/>
                <a:ea typeface="Agrandir Wide Italics"/>
                <a:cs typeface="Agrandir Wide Italics"/>
                <a:sym typeface="Agrandir Wide Italics"/>
              </a:rPr>
              <a:t>Interactive dashboards enabled flexible filtering by year and location, and predictive modeling using Prophet offered valuable foresight into future crime trends. These insights support data-driven decisions for law enforcement, urban planning, and community safety strategies.</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true" flipV="false" rot="0">
            <a:off x="9345867" y="3108008"/>
            <a:ext cx="8586795" cy="6150292"/>
          </a:xfrm>
          <a:custGeom>
            <a:avLst/>
            <a:gdLst/>
            <a:ahLst/>
            <a:cxnLst/>
            <a:rect r="r" b="b" t="t" l="l"/>
            <a:pathLst>
              <a:path h="6150292" w="8586795">
                <a:moveTo>
                  <a:pt x="8586795" y="0"/>
                </a:moveTo>
                <a:lnTo>
                  <a:pt x="0" y="0"/>
                </a:lnTo>
                <a:lnTo>
                  <a:pt x="0" y="6150292"/>
                </a:lnTo>
                <a:lnTo>
                  <a:pt x="8586795" y="6150292"/>
                </a:lnTo>
                <a:lnTo>
                  <a:pt x="858679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32410" y="2446726"/>
            <a:ext cx="5820010" cy="4845159"/>
          </a:xfrm>
          <a:custGeom>
            <a:avLst/>
            <a:gdLst/>
            <a:ahLst/>
            <a:cxnLst/>
            <a:rect r="r" b="b" t="t" l="l"/>
            <a:pathLst>
              <a:path h="4845159" w="5820010">
                <a:moveTo>
                  <a:pt x="0" y="0"/>
                </a:moveTo>
                <a:lnTo>
                  <a:pt x="5820010" y="0"/>
                </a:lnTo>
                <a:lnTo>
                  <a:pt x="5820010" y="4845159"/>
                </a:lnTo>
                <a:lnTo>
                  <a:pt x="0" y="4845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cover dir="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2924296" y="572231"/>
            <a:ext cx="4822689" cy="9142538"/>
          </a:xfrm>
          <a:custGeom>
            <a:avLst/>
            <a:gdLst/>
            <a:ahLst/>
            <a:cxnLst/>
            <a:rect r="r" b="b" t="t" l="l"/>
            <a:pathLst>
              <a:path h="9142538" w="4822689">
                <a:moveTo>
                  <a:pt x="0" y="0"/>
                </a:moveTo>
                <a:lnTo>
                  <a:pt x="4822689" y="0"/>
                </a:lnTo>
                <a:lnTo>
                  <a:pt x="4822689" y="9142538"/>
                </a:lnTo>
                <a:lnTo>
                  <a:pt x="0" y="9142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5496" y="251773"/>
            <a:ext cx="10131485" cy="1274813"/>
          </a:xfrm>
          <a:prstGeom prst="rect">
            <a:avLst/>
          </a:prstGeom>
        </p:spPr>
        <p:txBody>
          <a:bodyPr anchor="t" rtlCol="false" tIns="0" lIns="0" bIns="0" rIns="0">
            <a:spAutoFit/>
          </a:bodyPr>
          <a:lstStyle/>
          <a:p>
            <a:pPr algn="l">
              <a:lnSpc>
                <a:spcPts val="8320"/>
              </a:lnSpc>
            </a:pPr>
            <a:r>
              <a:rPr lang="en-US" sz="7298">
                <a:solidFill>
                  <a:srgbClr val="000000"/>
                </a:solidFill>
                <a:latin typeface="Agrandir Wide"/>
                <a:ea typeface="Agrandir Wide"/>
                <a:cs typeface="Agrandir Wide"/>
                <a:sym typeface="Agrandir Wide"/>
              </a:rPr>
              <a:t>01 - Key Objectives</a:t>
            </a:r>
          </a:p>
        </p:txBody>
      </p:sp>
      <p:sp>
        <p:nvSpPr>
          <p:cNvPr name="TextBox 4" id="4"/>
          <p:cNvSpPr txBox="true"/>
          <p:nvPr/>
        </p:nvSpPr>
        <p:spPr>
          <a:xfrm rot="0">
            <a:off x="465496" y="1981028"/>
            <a:ext cx="12228492" cy="1274051"/>
          </a:xfrm>
          <a:prstGeom prst="rect">
            <a:avLst/>
          </a:prstGeom>
        </p:spPr>
        <p:txBody>
          <a:bodyPr anchor="t" rtlCol="false" tIns="0" lIns="0" bIns="0" rIns="0">
            <a:spAutoFit/>
          </a:bodyPr>
          <a:lstStyle/>
          <a:p>
            <a:pPr algn="l">
              <a:lnSpc>
                <a:spcPts val="8206"/>
              </a:lnSpc>
            </a:pPr>
            <a:r>
              <a:rPr lang="en-US" sz="7198">
                <a:solidFill>
                  <a:srgbClr val="000000"/>
                </a:solidFill>
                <a:latin typeface="Agrandir Wide"/>
                <a:ea typeface="Agrandir Wide"/>
                <a:cs typeface="Agrandir Wide"/>
                <a:sym typeface="Agrandir Wide"/>
              </a:rPr>
              <a:t>02 - Data Introduction</a:t>
            </a:r>
          </a:p>
        </p:txBody>
      </p:sp>
      <p:sp>
        <p:nvSpPr>
          <p:cNvPr name="TextBox 5" id="5"/>
          <p:cNvSpPr txBox="true"/>
          <p:nvPr/>
        </p:nvSpPr>
        <p:spPr>
          <a:xfrm rot="0">
            <a:off x="465496" y="3747620"/>
            <a:ext cx="9528068" cy="2157075"/>
          </a:xfrm>
          <a:prstGeom prst="rect">
            <a:avLst/>
          </a:prstGeom>
        </p:spPr>
        <p:txBody>
          <a:bodyPr anchor="t" rtlCol="false" tIns="0" lIns="0" bIns="0" rIns="0">
            <a:spAutoFit/>
          </a:bodyPr>
          <a:lstStyle/>
          <a:p>
            <a:pPr algn="l">
              <a:lnSpc>
                <a:spcPts val="7786"/>
              </a:lnSpc>
            </a:pPr>
            <a:r>
              <a:rPr lang="en-US" sz="6830">
                <a:solidFill>
                  <a:srgbClr val="000000"/>
                </a:solidFill>
                <a:latin typeface="Agrandir Wide"/>
                <a:ea typeface="Agrandir Wide"/>
                <a:cs typeface="Agrandir Wide"/>
                <a:sym typeface="Agrandir Wide"/>
              </a:rPr>
              <a:t>03 - Data Cleaning &amp; Pre-Processing</a:t>
            </a:r>
          </a:p>
        </p:txBody>
      </p:sp>
      <p:sp>
        <p:nvSpPr>
          <p:cNvPr name="TextBox 6" id="6"/>
          <p:cNvSpPr txBox="true"/>
          <p:nvPr/>
        </p:nvSpPr>
        <p:spPr>
          <a:xfrm rot="0">
            <a:off x="465496" y="6480092"/>
            <a:ext cx="11715350" cy="3176765"/>
          </a:xfrm>
          <a:prstGeom prst="rect">
            <a:avLst/>
          </a:prstGeom>
        </p:spPr>
        <p:txBody>
          <a:bodyPr anchor="t" rtlCol="false" tIns="0" lIns="0" bIns="0" rIns="0">
            <a:spAutoFit/>
          </a:bodyPr>
          <a:lstStyle/>
          <a:p>
            <a:pPr algn="l">
              <a:lnSpc>
                <a:spcPts val="7864"/>
              </a:lnSpc>
            </a:pPr>
            <a:r>
              <a:rPr lang="en-US" sz="6898">
                <a:solidFill>
                  <a:srgbClr val="000000"/>
                </a:solidFill>
                <a:latin typeface="Agrandir Wide"/>
                <a:ea typeface="Agrandir Wide"/>
                <a:cs typeface="Agrandir Wide"/>
                <a:sym typeface="Agrandir Wide"/>
              </a:rPr>
              <a:t>04 - Key Insights &amp; Strategic Recommendations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2778095" y="6121697"/>
            <a:ext cx="13246747" cy="1230824"/>
          </a:xfrm>
          <a:custGeom>
            <a:avLst/>
            <a:gdLst/>
            <a:ahLst/>
            <a:cxnLst/>
            <a:rect r="r" b="b" t="t" l="l"/>
            <a:pathLst>
              <a:path h="1230824" w="13246747">
                <a:moveTo>
                  <a:pt x="0" y="0"/>
                </a:moveTo>
                <a:lnTo>
                  <a:pt x="13246746" y="0"/>
                </a:lnTo>
                <a:lnTo>
                  <a:pt x="13246746" y="1230824"/>
                </a:lnTo>
                <a:lnTo>
                  <a:pt x="0" y="1230824"/>
                </a:lnTo>
                <a:lnTo>
                  <a:pt x="0" y="0"/>
                </a:lnTo>
                <a:close/>
              </a:path>
            </a:pathLst>
          </a:custGeom>
          <a:blipFill>
            <a:blip r:embed="rId2"/>
            <a:stretch>
              <a:fillRect l="0" t="0" r="0" b="0"/>
            </a:stretch>
          </a:blipFill>
        </p:spPr>
      </p:sp>
      <p:sp>
        <p:nvSpPr>
          <p:cNvPr name="Freeform 3" id="3"/>
          <p:cNvSpPr/>
          <p:nvPr/>
        </p:nvSpPr>
        <p:spPr>
          <a:xfrm flipH="false" flipV="false" rot="0">
            <a:off x="2712967" y="7641149"/>
            <a:ext cx="12862066" cy="1429118"/>
          </a:xfrm>
          <a:custGeom>
            <a:avLst/>
            <a:gdLst/>
            <a:ahLst/>
            <a:cxnLst/>
            <a:rect r="r" b="b" t="t" l="l"/>
            <a:pathLst>
              <a:path h="1429118" w="12862066">
                <a:moveTo>
                  <a:pt x="0" y="0"/>
                </a:moveTo>
                <a:lnTo>
                  <a:pt x="12862066" y="0"/>
                </a:lnTo>
                <a:lnTo>
                  <a:pt x="12862066" y="1429119"/>
                </a:lnTo>
                <a:lnTo>
                  <a:pt x="0" y="1429119"/>
                </a:lnTo>
                <a:lnTo>
                  <a:pt x="0" y="0"/>
                </a:lnTo>
                <a:close/>
              </a:path>
            </a:pathLst>
          </a:custGeom>
          <a:blipFill>
            <a:blip r:embed="rId3"/>
            <a:stretch>
              <a:fillRect l="0" t="0" r="0" b="0"/>
            </a:stretch>
          </a:blipFill>
        </p:spPr>
      </p:sp>
      <p:sp>
        <p:nvSpPr>
          <p:cNvPr name="Freeform 4" id="4"/>
          <p:cNvSpPr/>
          <p:nvPr/>
        </p:nvSpPr>
        <p:spPr>
          <a:xfrm flipH="false" flipV="false" rot="0">
            <a:off x="2468022" y="3421797"/>
            <a:ext cx="13107011" cy="1443718"/>
          </a:xfrm>
          <a:custGeom>
            <a:avLst/>
            <a:gdLst/>
            <a:ahLst/>
            <a:cxnLst/>
            <a:rect r="r" b="b" t="t" l="l"/>
            <a:pathLst>
              <a:path h="1443718" w="13107011">
                <a:moveTo>
                  <a:pt x="0" y="0"/>
                </a:moveTo>
                <a:lnTo>
                  <a:pt x="13107011" y="0"/>
                </a:lnTo>
                <a:lnTo>
                  <a:pt x="13107011" y="1443718"/>
                </a:lnTo>
                <a:lnTo>
                  <a:pt x="0" y="1443718"/>
                </a:lnTo>
                <a:lnTo>
                  <a:pt x="0" y="0"/>
                </a:lnTo>
                <a:close/>
              </a:path>
            </a:pathLst>
          </a:custGeom>
          <a:blipFill>
            <a:blip r:embed="rId4"/>
            <a:stretch>
              <a:fillRect l="0" t="0" r="0" b="0"/>
            </a:stretch>
          </a:blipFill>
        </p:spPr>
      </p:sp>
      <p:grpSp>
        <p:nvGrpSpPr>
          <p:cNvPr name="Group 5" id="5"/>
          <p:cNvGrpSpPr/>
          <p:nvPr/>
        </p:nvGrpSpPr>
        <p:grpSpPr>
          <a:xfrm rot="0">
            <a:off x="8751793" y="9342025"/>
            <a:ext cx="2069068" cy="825994"/>
            <a:chOff x="0" y="0"/>
            <a:chExt cx="544940" cy="217546"/>
          </a:xfrm>
        </p:grpSpPr>
        <p:sp>
          <p:nvSpPr>
            <p:cNvPr name="Freeform 6" id="6"/>
            <p:cNvSpPr/>
            <p:nvPr/>
          </p:nvSpPr>
          <p:spPr>
            <a:xfrm flipH="false" flipV="false" rot="0">
              <a:off x="0" y="0"/>
              <a:ext cx="544940" cy="217546"/>
            </a:xfrm>
            <a:custGeom>
              <a:avLst/>
              <a:gdLst/>
              <a:ahLst/>
              <a:cxnLst/>
              <a:rect r="r" b="b" t="t" l="l"/>
              <a:pathLst>
                <a:path h="217546" w="544940">
                  <a:moveTo>
                    <a:pt x="0" y="0"/>
                  </a:moveTo>
                  <a:lnTo>
                    <a:pt x="544940" y="0"/>
                  </a:lnTo>
                  <a:lnTo>
                    <a:pt x="544940" y="217546"/>
                  </a:lnTo>
                  <a:lnTo>
                    <a:pt x="0" y="217546"/>
                  </a:lnTo>
                  <a:close/>
                </a:path>
              </a:pathLst>
            </a:custGeom>
            <a:solidFill>
              <a:srgbClr val="737373"/>
            </a:solidFill>
          </p:spPr>
        </p:sp>
        <p:sp>
          <p:nvSpPr>
            <p:cNvPr name="TextBox 7" id="7"/>
            <p:cNvSpPr txBox="true"/>
            <p:nvPr/>
          </p:nvSpPr>
          <p:spPr>
            <a:xfrm>
              <a:off x="0" y="-76200"/>
              <a:ext cx="544940" cy="293746"/>
            </a:xfrm>
            <a:prstGeom prst="rect">
              <a:avLst/>
            </a:prstGeom>
          </p:spPr>
          <p:txBody>
            <a:bodyPr anchor="ctr" rtlCol="false" tIns="50800" lIns="50800" bIns="50800" rIns="50800"/>
            <a:lstStyle/>
            <a:p>
              <a:pPr algn="ctr">
                <a:lnSpc>
                  <a:spcPts val="2100"/>
                </a:lnSpc>
              </a:pPr>
              <a:r>
                <a:rPr lang="en-US" sz="1500">
                  <a:solidFill>
                    <a:srgbClr val="FFFFFF"/>
                  </a:solidFill>
                  <a:latin typeface="Agrandir Wide"/>
                  <a:ea typeface="Agrandir Wide"/>
                  <a:cs typeface="Agrandir Wide"/>
                  <a:sym typeface="Agrandir Wide"/>
                </a:rPr>
                <a:t>Location data of crime occured</a:t>
              </a:r>
            </a:p>
          </p:txBody>
        </p:sp>
      </p:grpSp>
      <p:grpSp>
        <p:nvGrpSpPr>
          <p:cNvPr name="Group 8" id="8"/>
          <p:cNvGrpSpPr/>
          <p:nvPr/>
        </p:nvGrpSpPr>
        <p:grpSpPr>
          <a:xfrm rot="0">
            <a:off x="1116050" y="2515710"/>
            <a:ext cx="1662045" cy="715587"/>
            <a:chOff x="0" y="0"/>
            <a:chExt cx="437740" cy="188467"/>
          </a:xfrm>
        </p:grpSpPr>
        <p:sp>
          <p:nvSpPr>
            <p:cNvPr name="Freeform 9" id="9"/>
            <p:cNvSpPr/>
            <p:nvPr/>
          </p:nvSpPr>
          <p:spPr>
            <a:xfrm flipH="false" flipV="false" rot="0">
              <a:off x="0" y="0"/>
              <a:ext cx="437740" cy="188467"/>
            </a:xfrm>
            <a:custGeom>
              <a:avLst/>
              <a:gdLst/>
              <a:ahLst/>
              <a:cxnLst/>
              <a:rect r="r" b="b" t="t" l="l"/>
              <a:pathLst>
                <a:path h="188467" w="437740">
                  <a:moveTo>
                    <a:pt x="0" y="0"/>
                  </a:moveTo>
                  <a:lnTo>
                    <a:pt x="437740" y="0"/>
                  </a:lnTo>
                  <a:lnTo>
                    <a:pt x="437740" y="188467"/>
                  </a:lnTo>
                  <a:lnTo>
                    <a:pt x="0" y="188467"/>
                  </a:lnTo>
                  <a:close/>
                </a:path>
              </a:pathLst>
            </a:custGeom>
            <a:solidFill>
              <a:srgbClr val="737373"/>
            </a:solidFill>
          </p:spPr>
        </p:sp>
        <p:sp>
          <p:nvSpPr>
            <p:cNvPr name="TextBox 10" id="10"/>
            <p:cNvSpPr txBox="true"/>
            <p:nvPr/>
          </p:nvSpPr>
          <p:spPr>
            <a:xfrm>
              <a:off x="0" y="-76200"/>
              <a:ext cx="437740" cy="264667"/>
            </a:xfrm>
            <a:prstGeom prst="rect">
              <a:avLst/>
            </a:prstGeom>
          </p:spPr>
          <p:txBody>
            <a:bodyPr anchor="ctr" rtlCol="false" tIns="50800" lIns="50800" bIns="50800" rIns="50800"/>
            <a:lstStyle/>
            <a:p>
              <a:pPr algn="ctr">
                <a:lnSpc>
                  <a:spcPts val="2380"/>
                </a:lnSpc>
              </a:pPr>
              <a:r>
                <a:rPr lang="en-US" sz="1700">
                  <a:solidFill>
                    <a:srgbClr val="FFFFFF"/>
                  </a:solidFill>
                  <a:latin typeface="Agrandir Wide"/>
                  <a:ea typeface="Agrandir Wide"/>
                  <a:cs typeface="Agrandir Wide"/>
                  <a:sym typeface="Agrandir Wide"/>
                </a:rPr>
                <a:t>Unique crime report ID</a:t>
              </a:r>
            </a:p>
          </p:txBody>
        </p:sp>
      </p:grpSp>
      <p:grpSp>
        <p:nvGrpSpPr>
          <p:cNvPr name="Group 11" id="11"/>
          <p:cNvGrpSpPr/>
          <p:nvPr/>
        </p:nvGrpSpPr>
        <p:grpSpPr>
          <a:xfrm rot="0">
            <a:off x="4001306" y="2532809"/>
            <a:ext cx="2964787" cy="698487"/>
            <a:chOff x="0" y="0"/>
            <a:chExt cx="780849" cy="183964"/>
          </a:xfrm>
        </p:grpSpPr>
        <p:sp>
          <p:nvSpPr>
            <p:cNvPr name="Freeform 12" id="12"/>
            <p:cNvSpPr/>
            <p:nvPr/>
          </p:nvSpPr>
          <p:spPr>
            <a:xfrm flipH="false" flipV="false" rot="0">
              <a:off x="0" y="0"/>
              <a:ext cx="780849" cy="183964"/>
            </a:xfrm>
            <a:custGeom>
              <a:avLst/>
              <a:gdLst/>
              <a:ahLst/>
              <a:cxnLst/>
              <a:rect r="r" b="b" t="t" l="l"/>
              <a:pathLst>
                <a:path h="183964" w="780849">
                  <a:moveTo>
                    <a:pt x="0" y="0"/>
                  </a:moveTo>
                  <a:lnTo>
                    <a:pt x="780849" y="0"/>
                  </a:lnTo>
                  <a:lnTo>
                    <a:pt x="780849" y="183964"/>
                  </a:lnTo>
                  <a:lnTo>
                    <a:pt x="0" y="183964"/>
                  </a:lnTo>
                  <a:close/>
                </a:path>
              </a:pathLst>
            </a:custGeom>
            <a:solidFill>
              <a:srgbClr val="737373"/>
            </a:solidFill>
          </p:spPr>
        </p:sp>
        <p:sp>
          <p:nvSpPr>
            <p:cNvPr name="TextBox 13" id="13"/>
            <p:cNvSpPr txBox="true"/>
            <p:nvPr/>
          </p:nvSpPr>
          <p:spPr>
            <a:xfrm>
              <a:off x="0" y="-76200"/>
              <a:ext cx="780849" cy="260164"/>
            </a:xfrm>
            <a:prstGeom prst="rect">
              <a:avLst/>
            </a:prstGeom>
          </p:spPr>
          <p:txBody>
            <a:bodyPr anchor="ctr" rtlCol="false" tIns="50800" lIns="50800" bIns="50800" rIns="50800"/>
            <a:lstStyle/>
            <a:p>
              <a:pPr algn="ctr">
                <a:lnSpc>
                  <a:spcPts val="2380"/>
                </a:lnSpc>
              </a:pPr>
              <a:r>
                <a:rPr lang="en-US" sz="1700">
                  <a:solidFill>
                    <a:srgbClr val="FFFFFF"/>
                  </a:solidFill>
                  <a:latin typeface="Agrandir Wide"/>
                  <a:ea typeface="Agrandir Wide"/>
                  <a:cs typeface="Agrandir Wide"/>
                  <a:sym typeface="Agrandir Wide"/>
                </a:rPr>
                <a:t>Date and time crime was reported, occured</a:t>
              </a:r>
            </a:p>
          </p:txBody>
        </p:sp>
      </p:grpSp>
      <p:grpSp>
        <p:nvGrpSpPr>
          <p:cNvPr name="Group 14" id="14"/>
          <p:cNvGrpSpPr/>
          <p:nvPr/>
        </p:nvGrpSpPr>
        <p:grpSpPr>
          <a:xfrm rot="0">
            <a:off x="2435272" y="5214828"/>
            <a:ext cx="3048426" cy="716369"/>
            <a:chOff x="0" y="0"/>
            <a:chExt cx="802878" cy="188673"/>
          </a:xfrm>
        </p:grpSpPr>
        <p:sp>
          <p:nvSpPr>
            <p:cNvPr name="Freeform 15" id="15"/>
            <p:cNvSpPr/>
            <p:nvPr/>
          </p:nvSpPr>
          <p:spPr>
            <a:xfrm flipH="false" flipV="false" rot="0">
              <a:off x="0" y="0"/>
              <a:ext cx="802878" cy="188673"/>
            </a:xfrm>
            <a:custGeom>
              <a:avLst/>
              <a:gdLst/>
              <a:ahLst/>
              <a:cxnLst/>
              <a:rect r="r" b="b" t="t" l="l"/>
              <a:pathLst>
                <a:path h="188673" w="802878">
                  <a:moveTo>
                    <a:pt x="0" y="0"/>
                  </a:moveTo>
                  <a:lnTo>
                    <a:pt x="802878" y="0"/>
                  </a:lnTo>
                  <a:lnTo>
                    <a:pt x="802878" y="188673"/>
                  </a:lnTo>
                  <a:lnTo>
                    <a:pt x="0" y="188673"/>
                  </a:lnTo>
                  <a:close/>
                </a:path>
              </a:pathLst>
            </a:custGeom>
            <a:solidFill>
              <a:srgbClr val="737373"/>
            </a:solidFill>
          </p:spPr>
        </p:sp>
        <p:sp>
          <p:nvSpPr>
            <p:cNvPr name="TextBox 16" id="16"/>
            <p:cNvSpPr txBox="true"/>
            <p:nvPr/>
          </p:nvSpPr>
          <p:spPr>
            <a:xfrm>
              <a:off x="0" y="-76200"/>
              <a:ext cx="802878" cy="264873"/>
            </a:xfrm>
            <a:prstGeom prst="rect">
              <a:avLst/>
            </a:prstGeom>
          </p:spPr>
          <p:txBody>
            <a:bodyPr anchor="ctr" rtlCol="false" tIns="50800" lIns="50800" bIns="50800" rIns="50800"/>
            <a:lstStyle/>
            <a:p>
              <a:pPr algn="ctr">
                <a:lnSpc>
                  <a:spcPts val="2380"/>
                </a:lnSpc>
              </a:pPr>
              <a:r>
                <a:rPr lang="en-US" sz="1700">
                  <a:solidFill>
                    <a:srgbClr val="FFFFFF"/>
                  </a:solidFill>
                  <a:latin typeface="Agrandir Wide"/>
                  <a:ea typeface="Agrandir Wide"/>
                  <a:cs typeface="Agrandir Wide"/>
                  <a:sym typeface="Agrandir Wide"/>
                </a:rPr>
                <a:t>Modus Operandi code</a:t>
              </a:r>
            </a:p>
          </p:txBody>
        </p:sp>
      </p:grpSp>
      <p:grpSp>
        <p:nvGrpSpPr>
          <p:cNvPr name="Group 17" id="17"/>
          <p:cNvGrpSpPr/>
          <p:nvPr/>
        </p:nvGrpSpPr>
        <p:grpSpPr>
          <a:xfrm rot="0">
            <a:off x="5483699" y="9256242"/>
            <a:ext cx="1770513" cy="883182"/>
            <a:chOff x="0" y="0"/>
            <a:chExt cx="466308" cy="232608"/>
          </a:xfrm>
        </p:grpSpPr>
        <p:sp>
          <p:nvSpPr>
            <p:cNvPr name="Freeform 18" id="18"/>
            <p:cNvSpPr/>
            <p:nvPr/>
          </p:nvSpPr>
          <p:spPr>
            <a:xfrm flipH="false" flipV="false" rot="0">
              <a:off x="0" y="0"/>
              <a:ext cx="466308" cy="232608"/>
            </a:xfrm>
            <a:custGeom>
              <a:avLst/>
              <a:gdLst/>
              <a:ahLst/>
              <a:cxnLst/>
              <a:rect r="r" b="b" t="t" l="l"/>
              <a:pathLst>
                <a:path h="232608" w="466308">
                  <a:moveTo>
                    <a:pt x="0" y="0"/>
                  </a:moveTo>
                  <a:lnTo>
                    <a:pt x="466308" y="0"/>
                  </a:lnTo>
                  <a:lnTo>
                    <a:pt x="466308" y="232608"/>
                  </a:lnTo>
                  <a:lnTo>
                    <a:pt x="0" y="232608"/>
                  </a:lnTo>
                  <a:close/>
                </a:path>
              </a:pathLst>
            </a:custGeom>
            <a:solidFill>
              <a:srgbClr val="737373"/>
            </a:solidFill>
          </p:spPr>
        </p:sp>
        <p:sp>
          <p:nvSpPr>
            <p:cNvPr name="TextBox 19" id="19"/>
            <p:cNvSpPr txBox="true"/>
            <p:nvPr/>
          </p:nvSpPr>
          <p:spPr>
            <a:xfrm>
              <a:off x="0" y="-76200"/>
              <a:ext cx="466308" cy="308808"/>
            </a:xfrm>
            <a:prstGeom prst="rect">
              <a:avLst/>
            </a:prstGeom>
          </p:spPr>
          <p:txBody>
            <a:bodyPr anchor="ctr" rtlCol="false" tIns="50800" lIns="50800" bIns="50800" rIns="50800"/>
            <a:lstStyle/>
            <a:p>
              <a:pPr algn="ctr">
                <a:lnSpc>
                  <a:spcPts val="2100"/>
                </a:lnSpc>
              </a:pPr>
              <a:r>
                <a:rPr lang="en-US" sz="1500">
                  <a:solidFill>
                    <a:srgbClr val="FFFFFF"/>
                  </a:solidFill>
                  <a:latin typeface="Agrandir Wide"/>
                  <a:ea typeface="Agrandir Wide"/>
                  <a:cs typeface="Agrandir Wide"/>
                  <a:sym typeface="Agrandir Wide"/>
                </a:rPr>
                <a:t>Additional crime category codes</a:t>
              </a:r>
            </a:p>
          </p:txBody>
        </p:sp>
      </p:grpSp>
      <p:grpSp>
        <p:nvGrpSpPr>
          <p:cNvPr name="Group 20" id="20"/>
          <p:cNvGrpSpPr/>
          <p:nvPr/>
        </p:nvGrpSpPr>
        <p:grpSpPr>
          <a:xfrm rot="0">
            <a:off x="11246114" y="1717393"/>
            <a:ext cx="1100295" cy="1704404"/>
            <a:chOff x="0" y="0"/>
            <a:chExt cx="289790" cy="448896"/>
          </a:xfrm>
        </p:grpSpPr>
        <p:sp>
          <p:nvSpPr>
            <p:cNvPr name="Freeform 21" id="21"/>
            <p:cNvSpPr/>
            <p:nvPr/>
          </p:nvSpPr>
          <p:spPr>
            <a:xfrm flipH="false" flipV="false" rot="0">
              <a:off x="0" y="0"/>
              <a:ext cx="289790" cy="448896"/>
            </a:xfrm>
            <a:custGeom>
              <a:avLst/>
              <a:gdLst/>
              <a:ahLst/>
              <a:cxnLst/>
              <a:rect r="r" b="b" t="t" l="l"/>
              <a:pathLst>
                <a:path h="448896" w="289790">
                  <a:moveTo>
                    <a:pt x="0" y="0"/>
                  </a:moveTo>
                  <a:lnTo>
                    <a:pt x="289790" y="0"/>
                  </a:lnTo>
                  <a:lnTo>
                    <a:pt x="289790" y="448896"/>
                  </a:lnTo>
                  <a:lnTo>
                    <a:pt x="0" y="448896"/>
                  </a:lnTo>
                  <a:close/>
                </a:path>
              </a:pathLst>
            </a:custGeom>
            <a:solidFill>
              <a:srgbClr val="737373"/>
            </a:solidFill>
          </p:spPr>
        </p:sp>
        <p:sp>
          <p:nvSpPr>
            <p:cNvPr name="TextBox 22" id="22"/>
            <p:cNvSpPr txBox="true"/>
            <p:nvPr/>
          </p:nvSpPr>
          <p:spPr>
            <a:xfrm>
              <a:off x="0" y="-76200"/>
              <a:ext cx="289790" cy="525096"/>
            </a:xfrm>
            <a:prstGeom prst="rect">
              <a:avLst/>
            </a:prstGeom>
          </p:spPr>
          <p:txBody>
            <a:bodyPr anchor="ctr" rtlCol="false" tIns="50800" lIns="50800" bIns="50800" rIns="50800"/>
            <a:lstStyle/>
            <a:p>
              <a:pPr algn="ctr">
                <a:lnSpc>
                  <a:spcPts val="2100"/>
                </a:lnSpc>
              </a:pPr>
              <a:r>
                <a:rPr lang="en-US" sz="1500">
                  <a:solidFill>
                    <a:srgbClr val="FFFFFF"/>
                  </a:solidFill>
                  <a:latin typeface="Agrandir Wide"/>
                  <a:ea typeface="Agrandir Wide"/>
                  <a:cs typeface="Agrandir Wide"/>
                  <a:sym typeface="Agrandir Wide"/>
                </a:rPr>
                <a:t>Crime classification (serious/non-serious)</a:t>
              </a:r>
            </a:p>
          </p:txBody>
        </p:sp>
      </p:grpSp>
      <p:grpSp>
        <p:nvGrpSpPr>
          <p:cNvPr name="Group 23" id="23"/>
          <p:cNvGrpSpPr/>
          <p:nvPr/>
        </p:nvGrpSpPr>
        <p:grpSpPr>
          <a:xfrm rot="0">
            <a:off x="12470235" y="2343666"/>
            <a:ext cx="2097874" cy="1059674"/>
            <a:chOff x="0" y="0"/>
            <a:chExt cx="552526" cy="279091"/>
          </a:xfrm>
        </p:grpSpPr>
        <p:sp>
          <p:nvSpPr>
            <p:cNvPr name="Freeform 24" id="24"/>
            <p:cNvSpPr/>
            <p:nvPr/>
          </p:nvSpPr>
          <p:spPr>
            <a:xfrm flipH="false" flipV="false" rot="0">
              <a:off x="0" y="0"/>
              <a:ext cx="552526" cy="279091"/>
            </a:xfrm>
            <a:custGeom>
              <a:avLst/>
              <a:gdLst/>
              <a:ahLst/>
              <a:cxnLst/>
              <a:rect r="r" b="b" t="t" l="l"/>
              <a:pathLst>
                <a:path h="279091" w="552526">
                  <a:moveTo>
                    <a:pt x="0" y="0"/>
                  </a:moveTo>
                  <a:lnTo>
                    <a:pt x="552526" y="0"/>
                  </a:lnTo>
                  <a:lnTo>
                    <a:pt x="552526" y="279091"/>
                  </a:lnTo>
                  <a:lnTo>
                    <a:pt x="0" y="279091"/>
                  </a:lnTo>
                  <a:close/>
                </a:path>
              </a:pathLst>
            </a:custGeom>
            <a:solidFill>
              <a:srgbClr val="737373"/>
            </a:solidFill>
          </p:spPr>
        </p:sp>
        <p:sp>
          <p:nvSpPr>
            <p:cNvPr name="TextBox 25" id="25"/>
            <p:cNvSpPr txBox="true"/>
            <p:nvPr/>
          </p:nvSpPr>
          <p:spPr>
            <a:xfrm>
              <a:off x="0" y="-66675"/>
              <a:ext cx="552526" cy="345766"/>
            </a:xfrm>
            <a:prstGeom prst="rect">
              <a:avLst/>
            </a:prstGeom>
          </p:spPr>
          <p:txBody>
            <a:bodyPr anchor="ctr" rtlCol="false" tIns="50800" lIns="50800" bIns="50800" rIns="50800"/>
            <a:lstStyle/>
            <a:p>
              <a:pPr algn="ctr">
                <a:lnSpc>
                  <a:spcPts val="2240"/>
                </a:lnSpc>
              </a:pPr>
              <a:r>
                <a:rPr lang="en-US" sz="1600">
                  <a:solidFill>
                    <a:srgbClr val="FFFFFF"/>
                  </a:solidFill>
                  <a:latin typeface="Agrandir Wide"/>
                  <a:ea typeface="Agrandir Wide"/>
                  <a:cs typeface="Agrandir Wide"/>
                  <a:sym typeface="Agrandir Wide"/>
                </a:rPr>
                <a:t>Unique code for the crime type</a:t>
              </a:r>
            </a:p>
          </p:txBody>
        </p:sp>
      </p:grpSp>
      <p:grpSp>
        <p:nvGrpSpPr>
          <p:cNvPr name="Group 26" id="26"/>
          <p:cNvGrpSpPr/>
          <p:nvPr/>
        </p:nvGrpSpPr>
        <p:grpSpPr>
          <a:xfrm rot="0">
            <a:off x="5771818" y="5065961"/>
            <a:ext cx="2054936" cy="865236"/>
            <a:chOff x="0" y="0"/>
            <a:chExt cx="541218" cy="227881"/>
          </a:xfrm>
        </p:grpSpPr>
        <p:sp>
          <p:nvSpPr>
            <p:cNvPr name="Freeform 27" id="27"/>
            <p:cNvSpPr/>
            <p:nvPr/>
          </p:nvSpPr>
          <p:spPr>
            <a:xfrm flipH="false" flipV="false" rot="0">
              <a:off x="0" y="0"/>
              <a:ext cx="541218" cy="227881"/>
            </a:xfrm>
            <a:custGeom>
              <a:avLst/>
              <a:gdLst/>
              <a:ahLst/>
              <a:cxnLst/>
              <a:rect r="r" b="b" t="t" l="l"/>
              <a:pathLst>
                <a:path h="227881" w="541218">
                  <a:moveTo>
                    <a:pt x="0" y="0"/>
                  </a:moveTo>
                  <a:lnTo>
                    <a:pt x="541218" y="0"/>
                  </a:lnTo>
                  <a:lnTo>
                    <a:pt x="541218" y="227881"/>
                  </a:lnTo>
                  <a:lnTo>
                    <a:pt x="0" y="227881"/>
                  </a:lnTo>
                  <a:close/>
                </a:path>
              </a:pathLst>
            </a:custGeom>
            <a:solidFill>
              <a:srgbClr val="737373"/>
            </a:solidFill>
          </p:spPr>
        </p:sp>
        <p:sp>
          <p:nvSpPr>
            <p:cNvPr name="TextBox 28" id="28"/>
            <p:cNvSpPr txBox="true"/>
            <p:nvPr/>
          </p:nvSpPr>
          <p:spPr>
            <a:xfrm>
              <a:off x="0" y="-66675"/>
              <a:ext cx="541218" cy="294556"/>
            </a:xfrm>
            <a:prstGeom prst="rect">
              <a:avLst/>
            </a:prstGeom>
          </p:spPr>
          <p:txBody>
            <a:bodyPr anchor="ctr" rtlCol="false" tIns="50800" lIns="50800" bIns="50800" rIns="50800"/>
            <a:lstStyle/>
            <a:p>
              <a:pPr algn="ctr">
                <a:lnSpc>
                  <a:spcPts val="1960"/>
                </a:lnSpc>
              </a:pPr>
              <a:r>
                <a:rPr lang="en-US" sz="1400">
                  <a:solidFill>
                    <a:srgbClr val="FFFFFF"/>
                  </a:solidFill>
                  <a:latin typeface="Agrandir Wide"/>
                  <a:ea typeface="Agrandir Wide"/>
                  <a:cs typeface="Agrandir Wide"/>
                  <a:sym typeface="Agrandir Wide"/>
                </a:rPr>
                <a:t>The age, gender and ethnicity of the victim</a:t>
              </a:r>
            </a:p>
          </p:txBody>
        </p:sp>
      </p:grpSp>
      <p:grpSp>
        <p:nvGrpSpPr>
          <p:cNvPr name="Group 29" id="29"/>
          <p:cNvGrpSpPr/>
          <p:nvPr/>
        </p:nvGrpSpPr>
        <p:grpSpPr>
          <a:xfrm rot="0">
            <a:off x="9666325" y="5065961"/>
            <a:ext cx="3159577" cy="865236"/>
            <a:chOff x="0" y="0"/>
            <a:chExt cx="832152" cy="227881"/>
          </a:xfrm>
        </p:grpSpPr>
        <p:sp>
          <p:nvSpPr>
            <p:cNvPr name="Freeform 30" id="30"/>
            <p:cNvSpPr/>
            <p:nvPr/>
          </p:nvSpPr>
          <p:spPr>
            <a:xfrm flipH="false" flipV="false" rot="0">
              <a:off x="0" y="0"/>
              <a:ext cx="832152" cy="227881"/>
            </a:xfrm>
            <a:custGeom>
              <a:avLst/>
              <a:gdLst/>
              <a:ahLst/>
              <a:cxnLst/>
              <a:rect r="r" b="b" t="t" l="l"/>
              <a:pathLst>
                <a:path h="227881" w="832152">
                  <a:moveTo>
                    <a:pt x="0" y="0"/>
                  </a:moveTo>
                  <a:lnTo>
                    <a:pt x="832152" y="0"/>
                  </a:lnTo>
                  <a:lnTo>
                    <a:pt x="832152" y="227881"/>
                  </a:lnTo>
                  <a:lnTo>
                    <a:pt x="0" y="227881"/>
                  </a:lnTo>
                  <a:close/>
                </a:path>
              </a:pathLst>
            </a:custGeom>
            <a:solidFill>
              <a:srgbClr val="737373"/>
            </a:solidFill>
          </p:spPr>
        </p:sp>
        <p:sp>
          <p:nvSpPr>
            <p:cNvPr name="TextBox 31" id="31"/>
            <p:cNvSpPr txBox="true"/>
            <p:nvPr/>
          </p:nvSpPr>
          <p:spPr>
            <a:xfrm>
              <a:off x="0" y="-66675"/>
              <a:ext cx="832152" cy="294556"/>
            </a:xfrm>
            <a:prstGeom prst="rect">
              <a:avLst/>
            </a:prstGeom>
          </p:spPr>
          <p:txBody>
            <a:bodyPr anchor="ctr" rtlCol="false" tIns="50800" lIns="50800" bIns="50800" rIns="50800"/>
            <a:lstStyle/>
            <a:p>
              <a:pPr algn="ctr">
                <a:lnSpc>
                  <a:spcPts val="1960"/>
                </a:lnSpc>
              </a:pPr>
              <a:r>
                <a:rPr lang="en-US" sz="1400">
                  <a:solidFill>
                    <a:srgbClr val="FFFFFF"/>
                  </a:solidFill>
                  <a:latin typeface="Agrandir Wide"/>
                  <a:ea typeface="Agrandir Wide"/>
                  <a:cs typeface="Agrandir Wide"/>
                  <a:sym typeface="Agrandir Wide"/>
                </a:rPr>
                <a:t>A code for where the crime occured (e.g residential, business)</a:t>
              </a:r>
            </a:p>
          </p:txBody>
        </p:sp>
      </p:grpSp>
      <p:grpSp>
        <p:nvGrpSpPr>
          <p:cNvPr name="Group 32" id="32"/>
          <p:cNvGrpSpPr/>
          <p:nvPr/>
        </p:nvGrpSpPr>
        <p:grpSpPr>
          <a:xfrm rot="0">
            <a:off x="11791369" y="9235121"/>
            <a:ext cx="2069068" cy="904304"/>
            <a:chOff x="0" y="0"/>
            <a:chExt cx="544940" cy="238171"/>
          </a:xfrm>
        </p:grpSpPr>
        <p:sp>
          <p:nvSpPr>
            <p:cNvPr name="Freeform 33" id="33"/>
            <p:cNvSpPr/>
            <p:nvPr/>
          </p:nvSpPr>
          <p:spPr>
            <a:xfrm flipH="false" flipV="false" rot="0">
              <a:off x="0" y="0"/>
              <a:ext cx="544940" cy="238171"/>
            </a:xfrm>
            <a:custGeom>
              <a:avLst/>
              <a:gdLst/>
              <a:ahLst/>
              <a:cxnLst/>
              <a:rect r="r" b="b" t="t" l="l"/>
              <a:pathLst>
                <a:path h="238171" w="544940">
                  <a:moveTo>
                    <a:pt x="0" y="0"/>
                  </a:moveTo>
                  <a:lnTo>
                    <a:pt x="544940" y="0"/>
                  </a:lnTo>
                  <a:lnTo>
                    <a:pt x="544940" y="238171"/>
                  </a:lnTo>
                  <a:lnTo>
                    <a:pt x="0" y="238171"/>
                  </a:lnTo>
                  <a:close/>
                </a:path>
              </a:pathLst>
            </a:custGeom>
            <a:solidFill>
              <a:srgbClr val="737373"/>
            </a:solidFill>
          </p:spPr>
        </p:sp>
        <p:sp>
          <p:nvSpPr>
            <p:cNvPr name="TextBox 34" id="34"/>
            <p:cNvSpPr txBox="true"/>
            <p:nvPr/>
          </p:nvSpPr>
          <p:spPr>
            <a:xfrm>
              <a:off x="0" y="-76200"/>
              <a:ext cx="544940" cy="314371"/>
            </a:xfrm>
            <a:prstGeom prst="rect">
              <a:avLst/>
            </a:prstGeom>
          </p:spPr>
          <p:txBody>
            <a:bodyPr anchor="ctr" rtlCol="false" tIns="50800" lIns="50800" bIns="50800" rIns="50800"/>
            <a:lstStyle/>
            <a:p>
              <a:pPr algn="ctr">
                <a:lnSpc>
                  <a:spcPts val="2100"/>
                </a:lnSpc>
              </a:pPr>
              <a:r>
                <a:rPr lang="en-US" sz="1500">
                  <a:solidFill>
                    <a:srgbClr val="FFFFFF"/>
                  </a:solidFill>
                  <a:latin typeface="Agrandir Wide"/>
                  <a:ea typeface="Agrandir Wide"/>
                  <a:cs typeface="Agrandir Wide"/>
                  <a:sym typeface="Agrandir Wide"/>
                </a:rPr>
                <a:t>Nearest cross street to the crime location</a:t>
              </a:r>
            </a:p>
          </p:txBody>
        </p:sp>
      </p:grpSp>
      <p:grpSp>
        <p:nvGrpSpPr>
          <p:cNvPr name="Group 35" id="35"/>
          <p:cNvGrpSpPr/>
          <p:nvPr/>
        </p:nvGrpSpPr>
        <p:grpSpPr>
          <a:xfrm rot="0">
            <a:off x="9401468" y="1717393"/>
            <a:ext cx="1718984" cy="1704404"/>
            <a:chOff x="0" y="0"/>
            <a:chExt cx="452737" cy="448896"/>
          </a:xfrm>
        </p:grpSpPr>
        <p:sp>
          <p:nvSpPr>
            <p:cNvPr name="Freeform 36" id="36"/>
            <p:cNvSpPr/>
            <p:nvPr/>
          </p:nvSpPr>
          <p:spPr>
            <a:xfrm flipH="false" flipV="false" rot="0">
              <a:off x="0" y="0"/>
              <a:ext cx="452737" cy="448896"/>
            </a:xfrm>
            <a:custGeom>
              <a:avLst/>
              <a:gdLst/>
              <a:ahLst/>
              <a:cxnLst/>
              <a:rect r="r" b="b" t="t" l="l"/>
              <a:pathLst>
                <a:path h="448896" w="452737">
                  <a:moveTo>
                    <a:pt x="0" y="0"/>
                  </a:moveTo>
                  <a:lnTo>
                    <a:pt x="452737" y="0"/>
                  </a:lnTo>
                  <a:lnTo>
                    <a:pt x="452737" y="448896"/>
                  </a:lnTo>
                  <a:lnTo>
                    <a:pt x="0" y="448896"/>
                  </a:lnTo>
                  <a:close/>
                </a:path>
              </a:pathLst>
            </a:custGeom>
            <a:solidFill>
              <a:srgbClr val="737373"/>
            </a:solidFill>
          </p:spPr>
        </p:sp>
        <p:sp>
          <p:nvSpPr>
            <p:cNvPr name="TextBox 37" id="37"/>
            <p:cNvSpPr txBox="true"/>
            <p:nvPr/>
          </p:nvSpPr>
          <p:spPr>
            <a:xfrm>
              <a:off x="0" y="-76200"/>
              <a:ext cx="452737" cy="525096"/>
            </a:xfrm>
            <a:prstGeom prst="rect">
              <a:avLst/>
            </a:prstGeom>
          </p:spPr>
          <p:txBody>
            <a:bodyPr anchor="ctr" rtlCol="false" tIns="50800" lIns="50800" bIns="50800" rIns="50800"/>
            <a:lstStyle/>
            <a:p>
              <a:pPr algn="ctr">
                <a:lnSpc>
                  <a:spcPts val="2100"/>
                </a:lnSpc>
              </a:pPr>
              <a:r>
                <a:rPr lang="en-US" sz="1500">
                  <a:solidFill>
                    <a:srgbClr val="FFFFFF"/>
                  </a:solidFill>
                  <a:latin typeface="Agrandir Wide"/>
                  <a:ea typeface="Agrandir Wide"/>
                  <a:cs typeface="Agrandir Wide"/>
                  <a:sym typeface="Agrandir Wide"/>
                </a:rPr>
                <a:t>Reporting district number where the crime was reported</a:t>
              </a:r>
            </a:p>
          </p:txBody>
        </p:sp>
      </p:grpSp>
      <p:sp>
        <p:nvSpPr>
          <p:cNvPr name="Freeform 38" id="38"/>
          <p:cNvSpPr/>
          <p:nvPr/>
        </p:nvSpPr>
        <p:spPr>
          <a:xfrm flipH="false" flipV="false" rot="0">
            <a:off x="10037859" y="332374"/>
            <a:ext cx="783002" cy="783002"/>
          </a:xfrm>
          <a:custGeom>
            <a:avLst/>
            <a:gdLst/>
            <a:ahLst/>
            <a:cxnLst/>
            <a:rect r="r" b="b" t="t" l="l"/>
            <a:pathLst>
              <a:path h="783002" w="783002">
                <a:moveTo>
                  <a:pt x="0" y="0"/>
                </a:moveTo>
                <a:lnTo>
                  <a:pt x="783002" y="0"/>
                </a:lnTo>
                <a:lnTo>
                  <a:pt x="783002" y="783003"/>
                </a:lnTo>
                <a:lnTo>
                  <a:pt x="0" y="7830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9" id="39"/>
          <p:cNvSpPr/>
          <p:nvPr/>
        </p:nvSpPr>
        <p:spPr>
          <a:xfrm flipH="false" flipV="false" rot="0">
            <a:off x="540037" y="9235121"/>
            <a:ext cx="3790471" cy="938142"/>
          </a:xfrm>
          <a:custGeom>
            <a:avLst/>
            <a:gdLst/>
            <a:ahLst/>
            <a:cxnLst/>
            <a:rect r="r" b="b" t="t" l="l"/>
            <a:pathLst>
              <a:path h="938142" w="3790471">
                <a:moveTo>
                  <a:pt x="0" y="0"/>
                </a:moveTo>
                <a:lnTo>
                  <a:pt x="3790471" y="0"/>
                </a:lnTo>
                <a:lnTo>
                  <a:pt x="3790471" y="938141"/>
                </a:lnTo>
                <a:lnTo>
                  <a:pt x="0" y="938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40" id="40"/>
          <p:cNvSpPr txBox="true"/>
          <p:nvPr/>
        </p:nvSpPr>
        <p:spPr>
          <a:xfrm rot="0">
            <a:off x="512362" y="199024"/>
            <a:ext cx="8984525" cy="916352"/>
          </a:xfrm>
          <a:prstGeom prst="rect">
            <a:avLst/>
          </a:prstGeom>
        </p:spPr>
        <p:txBody>
          <a:bodyPr anchor="t" rtlCol="false" tIns="0" lIns="0" bIns="0" rIns="0">
            <a:spAutoFit/>
          </a:bodyPr>
          <a:lstStyle/>
          <a:p>
            <a:pPr algn="l">
              <a:lnSpc>
                <a:spcPts val="5901"/>
              </a:lnSpc>
            </a:pPr>
            <a:r>
              <a:rPr lang="en-US" sz="5176">
                <a:solidFill>
                  <a:srgbClr val="000000"/>
                </a:solidFill>
                <a:latin typeface="Agrandir Wide"/>
                <a:ea typeface="Agrandir Wide"/>
                <a:cs typeface="Agrandir Wide"/>
                <a:sym typeface="Agrandir Wide"/>
              </a:rPr>
              <a:t>Data </a:t>
            </a:r>
            <a:r>
              <a:rPr lang="en-US" sz="5176">
                <a:solidFill>
                  <a:srgbClr val="000000"/>
                </a:solidFill>
                <a:latin typeface="Agrandir Wide"/>
                <a:ea typeface="Agrandir Wide"/>
                <a:cs typeface="Agrandir Wide"/>
                <a:sym typeface="Agrandir Wide"/>
              </a:rPr>
              <a:t>Introduction</a:t>
            </a:r>
          </a:p>
        </p:txBody>
      </p:sp>
      <p:sp>
        <p:nvSpPr>
          <p:cNvPr name="TextBox 41" id="41"/>
          <p:cNvSpPr txBox="true"/>
          <p:nvPr/>
        </p:nvSpPr>
        <p:spPr>
          <a:xfrm rot="0">
            <a:off x="10859362" y="480438"/>
            <a:ext cx="3933081" cy="548262"/>
          </a:xfrm>
          <a:prstGeom prst="rect">
            <a:avLst/>
          </a:prstGeom>
        </p:spPr>
        <p:txBody>
          <a:bodyPr anchor="t" rtlCol="false" tIns="0" lIns="0" bIns="0" rIns="0">
            <a:spAutoFit/>
          </a:bodyPr>
          <a:lstStyle/>
          <a:p>
            <a:pPr algn="ctr">
              <a:lnSpc>
                <a:spcPts val="3648"/>
              </a:lnSpc>
              <a:spcBef>
                <a:spcPct val="0"/>
              </a:spcBef>
            </a:pPr>
            <a:r>
              <a:rPr lang="en-US" b="true" sz="3200">
                <a:solidFill>
                  <a:srgbClr val="000000"/>
                </a:solidFill>
                <a:latin typeface="Agrandir Wide Bold"/>
                <a:ea typeface="Agrandir Wide Bold"/>
                <a:cs typeface="Agrandir Wide Bold"/>
                <a:sym typeface="Agrandir Wide Bold"/>
              </a:rPr>
              <a:t>2020 to Present</a:t>
            </a:r>
          </a:p>
        </p:txBody>
      </p:sp>
      <p:sp>
        <p:nvSpPr>
          <p:cNvPr name="TextBox 42" id="42"/>
          <p:cNvSpPr txBox="true"/>
          <p:nvPr/>
        </p:nvSpPr>
        <p:spPr>
          <a:xfrm rot="0">
            <a:off x="1042130" y="9270123"/>
            <a:ext cx="2786286" cy="1016877"/>
          </a:xfrm>
          <a:prstGeom prst="rect">
            <a:avLst/>
          </a:prstGeom>
        </p:spPr>
        <p:txBody>
          <a:bodyPr anchor="t" rtlCol="false" tIns="0" lIns="0" bIns="0" rIns="0">
            <a:spAutoFit/>
          </a:bodyPr>
          <a:lstStyle/>
          <a:p>
            <a:pPr algn="ctr">
              <a:lnSpc>
                <a:spcPts val="2506"/>
              </a:lnSpc>
            </a:pPr>
            <a:r>
              <a:rPr lang="en-US" sz="2198" b="true">
                <a:solidFill>
                  <a:srgbClr val="000000"/>
                </a:solidFill>
                <a:latin typeface="Agrandir Wide Bold"/>
                <a:ea typeface="Agrandir Wide Bold"/>
                <a:cs typeface="Agrandir Wide Bold"/>
                <a:sym typeface="Agrandir Wide Bold"/>
              </a:rPr>
              <a:t>Rows = 1005199 </a:t>
            </a:r>
          </a:p>
          <a:p>
            <a:pPr algn="ctr">
              <a:lnSpc>
                <a:spcPts val="2506"/>
              </a:lnSpc>
            </a:pPr>
            <a:r>
              <a:rPr lang="en-US" sz="2198" b="true">
                <a:solidFill>
                  <a:srgbClr val="000000"/>
                </a:solidFill>
                <a:latin typeface="Agrandir Wide Bold"/>
                <a:ea typeface="Agrandir Wide Bold"/>
                <a:cs typeface="Agrandir Wide Bold"/>
                <a:sym typeface="Agrandir Wide Bold"/>
              </a:rPr>
              <a:t>Columns = 28</a:t>
            </a:r>
          </a:p>
          <a:p>
            <a:pPr algn="ctr">
              <a:lnSpc>
                <a:spcPts val="2506"/>
              </a:lnSpc>
              <a:spcBef>
                <a:spcPct val="0"/>
              </a:spcBef>
            </a:pP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2409535" y="3168044"/>
            <a:ext cx="5444499" cy="6061258"/>
          </a:xfrm>
          <a:custGeom>
            <a:avLst/>
            <a:gdLst/>
            <a:ahLst/>
            <a:cxnLst/>
            <a:rect r="r" b="b" t="t" l="l"/>
            <a:pathLst>
              <a:path h="6061258" w="5444499">
                <a:moveTo>
                  <a:pt x="0" y="0"/>
                </a:moveTo>
                <a:lnTo>
                  <a:pt x="5444499" y="0"/>
                </a:lnTo>
                <a:lnTo>
                  <a:pt x="5444499" y="6061258"/>
                </a:lnTo>
                <a:lnTo>
                  <a:pt x="0" y="6061258"/>
                </a:lnTo>
                <a:lnTo>
                  <a:pt x="0" y="0"/>
                </a:lnTo>
                <a:close/>
              </a:path>
            </a:pathLst>
          </a:custGeom>
          <a:blipFill>
            <a:blip r:embed="rId2"/>
            <a:stretch>
              <a:fillRect l="0" t="0" r="0" b="0"/>
            </a:stretch>
          </a:blipFill>
        </p:spPr>
      </p:sp>
      <p:sp>
        <p:nvSpPr>
          <p:cNvPr name="Freeform 3" id="3"/>
          <p:cNvSpPr/>
          <p:nvPr/>
        </p:nvSpPr>
        <p:spPr>
          <a:xfrm flipH="false" flipV="false" rot="0">
            <a:off x="9913106" y="3168044"/>
            <a:ext cx="7457116" cy="5886603"/>
          </a:xfrm>
          <a:custGeom>
            <a:avLst/>
            <a:gdLst/>
            <a:ahLst/>
            <a:cxnLst/>
            <a:rect r="r" b="b" t="t" l="l"/>
            <a:pathLst>
              <a:path h="5886603" w="7457116">
                <a:moveTo>
                  <a:pt x="0" y="0"/>
                </a:moveTo>
                <a:lnTo>
                  <a:pt x="7457116" y="0"/>
                </a:lnTo>
                <a:lnTo>
                  <a:pt x="7457116" y="5886602"/>
                </a:lnTo>
                <a:lnTo>
                  <a:pt x="0" y="5886602"/>
                </a:lnTo>
                <a:lnTo>
                  <a:pt x="0" y="0"/>
                </a:lnTo>
                <a:close/>
              </a:path>
            </a:pathLst>
          </a:custGeom>
          <a:blipFill>
            <a:blip r:embed="rId3"/>
            <a:stretch>
              <a:fillRect l="0" t="0" r="0" b="0"/>
            </a:stretch>
          </a:blipFill>
        </p:spPr>
      </p:sp>
      <p:grpSp>
        <p:nvGrpSpPr>
          <p:cNvPr name="Group 4" id="4"/>
          <p:cNvGrpSpPr/>
          <p:nvPr/>
        </p:nvGrpSpPr>
        <p:grpSpPr>
          <a:xfrm rot="0">
            <a:off x="4142271" y="9258300"/>
            <a:ext cx="11541669" cy="924677"/>
            <a:chOff x="0" y="0"/>
            <a:chExt cx="3039781" cy="243536"/>
          </a:xfrm>
        </p:grpSpPr>
        <p:sp>
          <p:nvSpPr>
            <p:cNvPr name="Freeform 5" id="5"/>
            <p:cNvSpPr/>
            <p:nvPr/>
          </p:nvSpPr>
          <p:spPr>
            <a:xfrm flipH="false" flipV="false" rot="0">
              <a:off x="0" y="0"/>
              <a:ext cx="3039781" cy="243536"/>
            </a:xfrm>
            <a:custGeom>
              <a:avLst/>
              <a:gdLst/>
              <a:ahLst/>
              <a:cxnLst/>
              <a:rect r="r" b="b" t="t" l="l"/>
              <a:pathLst>
                <a:path h="243536" w="3039781">
                  <a:moveTo>
                    <a:pt x="11403" y="0"/>
                  </a:moveTo>
                  <a:lnTo>
                    <a:pt x="3028378" y="0"/>
                  </a:lnTo>
                  <a:cubicBezTo>
                    <a:pt x="3034676" y="0"/>
                    <a:pt x="3039781" y="5105"/>
                    <a:pt x="3039781" y="11403"/>
                  </a:cubicBezTo>
                  <a:lnTo>
                    <a:pt x="3039781" y="232133"/>
                  </a:lnTo>
                  <a:cubicBezTo>
                    <a:pt x="3039781" y="238431"/>
                    <a:pt x="3034676" y="243536"/>
                    <a:pt x="3028378" y="243536"/>
                  </a:cubicBezTo>
                  <a:lnTo>
                    <a:pt x="11403" y="243536"/>
                  </a:lnTo>
                  <a:cubicBezTo>
                    <a:pt x="5105" y="243536"/>
                    <a:pt x="0" y="238431"/>
                    <a:pt x="0" y="232133"/>
                  </a:cubicBezTo>
                  <a:lnTo>
                    <a:pt x="0" y="11403"/>
                  </a:lnTo>
                  <a:cubicBezTo>
                    <a:pt x="0" y="5105"/>
                    <a:pt x="5105" y="0"/>
                    <a:pt x="11403" y="0"/>
                  </a:cubicBezTo>
                  <a:close/>
                </a:path>
              </a:pathLst>
            </a:custGeom>
            <a:solidFill>
              <a:srgbClr val="DC8C60"/>
            </a:solidFill>
          </p:spPr>
        </p:sp>
        <p:sp>
          <p:nvSpPr>
            <p:cNvPr name="TextBox 6" id="6"/>
            <p:cNvSpPr txBox="true"/>
            <p:nvPr/>
          </p:nvSpPr>
          <p:spPr>
            <a:xfrm>
              <a:off x="0" y="-85725"/>
              <a:ext cx="3039781" cy="329261"/>
            </a:xfrm>
            <a:prstGeom prst="rect">
              <a:avLst/>
            </a:prstGeom>
          </p:spPr>
          <p:txBody>
            <a:bodyPr anchor="ctr" rtlCol="false" tIns="50800" lIns="50800" bIns="50800" rIns="50800"/>
            <a:lstStyle/>
            <a:p>
              <a:pPr algn="ctr">
                <a:lnSpc>
                  <a:spcPts val="2520"/>
                </a:lnSpc>
              </a:pPr>
              <a:r>
                <a:rPr lang="en-US" sz="1800">
                  <a:solidFill>
                    <a:srgbClr val="040202"/>
                  </a:solidFill>
                  <a:latin typeface="Agrandir Wide"/>
                  <a:ea typeface="Agrandir Wide"/>
                  <a:cs typeface="Agrandir Wide"/>
                  <a:sym typeface="Agrandir Wide"/>
                </a:rPr>
                <a:t>The dataset doesn’t have any duplicates and dropped the unnecessary columns and  null records </a:t>
              </a:r>
            </a:p>
          </p:txBody>
        </p:sp>
      </p:grpSp>
      <p:grpSp>
        <p:nvGrpSpPr>
          <p:cNvPr name="Group 7" id="7"/>
          <p:cNvGrpSpPr/>
          <p:nvPr/>
        </p:nvGrpSpPr>
        <p:grpSpPr>
          <a:xfrm rot="0">
            <a:off x="7854034" y="5143500"/>
            <a:ext cx="2059072" cy="1199417"/>
            <a:chOff x="0" y="0"/>
            <a:chExt cx="1395355" cy="812800"/>
          </a:xfrm>
        </p:grpSpPr>
        <p:sp>
          <p:nvSpPr>
            <p:cNvPr name="Freeform 8" id="8"/>
            <p:cNvSpPr/>
            <p:nvPr/>
          </p:nvSpPr>
          <p:spPr>
            <a:xfrm flipH="false" flipV="false" rot="0">
              <a:off x="0" y="0"/>
              <a:ext cx="1395355" cy="812800"/>
            </a:xfrm>
            <a:custGeom>
              <a:avLst/>
              <a:gdLst/>
              <a:ahLst/>
              <a:cxnLst/>
              <a:rect r="r" b="b" t="t" l="l"/>
              <a:pathLst>
                <a:path h="812800" w="1395355">
                  <a:moveTo>
                    <a:pt x="1395355" y="406400"/>
                  </a:moveTo>
                  <a:lnTo>
                    <a:pt x="988955" y="0"/>
                  </a:lnTo>
                  <a:lnTo>
                    <a:pt x="988955" y="203200"/>
                  </a:lnTo>
                  <a:lnTo>
                    <a:pt x="0" y="203200"/>
                  </a:lnTo>
                  <a:lnTo>
                    <a:pt x="0" y="609600"/>
                  </a:lnTo>
                  <a:lnTo>
                    <a:pt x="988955" y="609600"/>
                  </a:lnTo>
                  <a:lnTo>
                    <a:pt x="988955" y="812800"/>
                  </a:lnTo>
                  <a:lnTo>
                    <a:pt x="1395355" y="406400"/>
                  </a:lnTo>
                  <a:close/>
                </a:path>
              </a:pathLst>
            </a:custGeom>
            <a:solidFill>
              <a:srgbClr val="000000"/>
            </a:solidFill>
          </p:spPr>
        </p:sp>
        <p:sp>
          <p:nvSpPr>
            <p:cNvPr name="TextBox 9" id="9"/>
            <p:cNvSpPr txBox="true"/>
            <p:nvPr/>
          </p:nvSpPr>
          <p:spPr>
            <a:xfrm>
              <a:off x="0" y="127000"/>
              <a:ext cx="1293755" cy="482600"/>
            </a:xfrm>
            <a:prstGeom prst="rect">
              <a:avLst/>
            </a:prstGeom>
          </p:spPr>
          <p:txBody>
            <a:bodyPr anchor="ctr" rtlCol="false" tIns="50800" lIns="50800" bIns="50800" rIns="50800"/>
            <a:lstStyle/>
            <a:p>
              <a:pPr algn="ctr">
                <a:lnSpc>
                  <a:spcPts val="2100"/>
                </a:lnSpc>
              </a:pPr>
            </a:p>
          </p:txBody>
        </p:sp>
      </p:grpSp>
      <p:sp>
        <p:nvSpPr>
          <p:cNvPr name="Freeform 10" id="10"/>
          <p:cNvSpPr/>
          <p:nvPr/>
        </p:nvSpPr>
        <p:spPr>
          <a:xfrm flipH="false" flipV="false" rot="0">
            <a:off x="7365165" y="1028700"/>
            <a:ext cx="9632831" cy="1656074"/>
          </a:xfrm>
          <a:custGeom>
            <a:avLst/>
            <a:gdLst/>
            <a:ahLst/>
            <a:cxnLst/>
            <a:rect r="r" b="b" t="t" l="l"/>
            <a:pathLst>
              <a:path h="1656074" w="9632831">
                <a:moveTo>
                  <a:pt x="0" y="0"/>
                </a:moveTo>
                <a:lnTo>
                  <a:pt x="9632831" y="0"/>
                </a:lnTo>
                <a:lnTo>
                  <a:pt x="9632831" y="1656074"/>
                </a:lnTo>
                <a:lnTo>
                  <a:pt x="0" y="1656074"/>
                </a:lnTo>
                <a:lnTo>
                  <a:pt x="0" y="0"/>
                </a:lnTo>
                <a:close/>
              </a:path>
            </a:pathLst>
          </a:custGeom>
          <a:blipFill>
            <a:blip r:embed="rId4"/>
            <a:stretch>
              <a:fillRect l="0" t="0" r="0" b="0"/>
            </a:stretch>
          </a:blipFill>
        </p:spPr>
      </p:sp>
      <p:sp>
        <p:nvSpPr>
          <p:cNvPr name="TextBox 11" id="11"/>
          <p:cNvSpPr txBox="true"/>
          <p:nvPr/>
        </p:nvSpPr>
        <p:spPr>
          <a:xfrm rot="0">
            <a:off x="0" y="19045"/>
            <a:ext cx="6166984" cy="1837692"/>
          </a:xfrm>
          <a:prstGeom prst="rect">
            <a:avLst/>
          </a:prstGeom>
        </p:spPr>
        <p:txBody>
          <a:bodyPr anchor="t" rtlCol="false" tIns="0" lIns="0" bIns="0" rIns="0">
            <a:spAutoFit/>
          </a:bodyPr>
          <a:lstStyle/>
          <a:p>
            <a:pPr algn="ctr">
              <a:lnSpc>
                <a:spcPts val="6859"/>
              </a:lnSpc>
              <a:spcBef>
                <a:spcPct val="0"/>
              </a:spcBef>
            </a:pPr>
            <a:r>
              <a:rPr lang="en-US" sz="4899">
                <a:solidFill>
                  <a:srgbClr val="000000"/>
                </a:solidFill>
                <a:latin typeface="Agrandir Wide"/>
                <a:ea typeface="Agrandir Wide"/>
                <a:cs typeface="Agrandir Wide"/>
                <a:sym typeface="Agrandir Wide"/>
              </a:rPr>
              <a:t>Data Cleaning &amp;        Pre-Processing</a:t>
            </a:r>
          </a:p>
        </p:txBody>
      </p:sp>
      <p:sp>
        <p:nvSpPr>
          <p:cNvPr name="TextBox 12" id="12"/>
          <p:cNvSpPr txBox="true"/>
          <p:nvPr/>
        </p:nvSpPr>
        <p:spPr>
          <a:xfrm rot="0">
            <a:off x="9144000" y="603300"/>
            <a:ext cx="2405809" cy="225375"/>
          </a:xfrm>
          <a:prstGeom prst="rect">
            <a:avLst/>
          </a:prstGeom>
        </p:spPr>
        <p:txBody>
          <a:bodyPr anchor="t" rtlCol="false" tIns="0" lIns="0" bIns="0" rIns="0">
            <a:spAutoFit/>
          </a:bodyPr>
          <a:lstStyle/>
          <a:p>
            <a:pPr algn="ctr" marL="0" indent="0" lvl="0">
              <a:lnSpc>
                <a:spcPts val="1692"/>
              </a:lnSpc>
            </a:pPr>
            <a:r>
              <a:rPr lang="en-US" sz="1991">
                <a:solidFill>
                  <a:srgbClr val="E0FECA"/>
                </a:solidFill>
                <a:latin typeface="Helvetica Now Display Light"/>
                <a:ea typeface="Helvetica Now Display Light"/>
                <a:cs typeface="Helvetica Now Display Light"/>
                <a:sym typeface="Helvetica Now Display Light"/>
              </a:rPr>
              <a:t>      * Duplicate check      </a:t>
            </a:r>
          </a:p>
        </p:txBody>
      </p:sp>
      <p:sp>
        <p:nvSpPr>
          <p:cNvPr name="TextBox 13" id="13"/>
          <p:cNvSpPr txBox="true"/>
          <p:nvPr/>
        </p:nvSpPr>
        <p:spPr>
          <a:xfrm rot="0">
            <a:off x="2550732" y="2659032"/>
            <a:ext cx="3275749" cy="230907"/>
          </a:xfrm>
          <a:prstGeom prst="rect">
            <a:avLst/>
          </a:prstGeom>
        </p:spPr>
        <p:txBody>
          <a:bodyPr anchor="t" rtlCol="false" tIns="0" lIns="0" bIns="0" rIns="0">
            <a:spAutoFit/>
          </a:bodyPr>
          <a:lstStyle/>
          <a:p>
            <a:pPr algn="ctr" marL="0" indent="0" lvl="0">
              <a:lnSpc>
                <a:spcPts val="1670"/>
              </a:lnSpc>
            </a:pPr>
            <a:r>
              <a:rPr lang="en-US" sz="1964">
                <a:solidFill>
                  <a:srgbClr val="E0FECA"/>
                </a:solidFill>
                <a:latin typeface="Helvetica Now Display Light"/>
                <a:ea typeface="Helvetica Now Display Light"/>
                <a:cs typeface="Helvetica Now Display Light"/>
                <a:sym typeface="Helvetica Now Display Light"/>
              </a:rPr>
              <a:t>      * Handling Missing Values     </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66777" y="2216772"/>
            <a:ext cx="7974715" cy="3227677"/>
          </a:xfrm>
          <a:custGeom>
            <a:avLst/>
            <a:gdLst/>
            <a:ahLst/>
            <a:cxnLst/>
            <a:rect r="r" b="b" t="t" l="l"/>
            <a:pathLst>
              <a:path h="3227677" w="7974715">
                <a:moveTo>
                  <a:pt x="0" y="0"/>
                </a:moveTo>
                <a:lnTo>
                  <a:pt x="7974715" y="0"/>
                </a:lnTo>
                <a:lnTo>
                  <a:pt x="7974715" y="3227677"/>
                </a:lnTo>
                <a:lnTo>
                  <a:pt x="0" y="3227677"/>
                </a:lnTo>
                <a:lnTo>
                  <a:pt x="0" y="0"/>
                </a:lnTo>
                <a:close/>
              </a:path>
            </a:pathLst>
          </a:custGeom>
          <a:blipFill>
            <a:blip r:embed="rId2"/>
            <a:stretch>
              <a:fillRect l="0" t="-789" r="0" b="-789"/>
            </a:stretch>
          </a:blipFill>
        </p:spPr>
      </p:sp>
      <p:sp>
        <p:nvSpPr>
          <p:cNvPr name="Freeform 3" id="3"/>
          <p:cNvSpPr/>
          <p:nvPr/>
        </p:nvSpPr>
        <p:spPr>
          <a:xfrm flipH="false" flipV="false" rot="0">
            <a:off x="9959623" y="432288"/>
            <a:ext cx="7498656" cy="7882950"/>
          </a:xfrm>
          <a:custGeom>
            <a:avLst/>
            <a:gdLst/>
            <a:ahLst/>
            <a:cxnLst/>
            <a:rect r="r" b="b" t="t" l="l"/>
            <a:pathLst>
              <a:path h="7882950" w="7498656">
                <a:moveTo>
                  <a:pt x="0" y="0"/>
                </a:moveTo>
                <a:lnTo>
                  <a:pt x="7498656" y="0"/>
                </a:lnTo>
                <a:lnTo>
                  <a:pt x="7498656" y="7882950"/>
                </a:lnTo>
                <a:lnTo>
                  <a:pt x="0" y="7882950"/>
                </a:lnTo>
                <a:lnTo>
                  <a:pt x="0" y="0"/>
                </a:lnTo>
                <a:close/>
              </a:path>
            </a:pathLst>
          </a:custGeom>
          <a:blipFill>
            <a:blip r:embed="rId3"/>
            <a:stretch>
              <a:fillRect l="0" t="0" r="0" b="0"/>
            </a:stretch>
          </a:blipFill>
        </p:spPr>
      </p:sp>
      <p:sp>
        <p:nvSpPr>
          <p:cNvPr name="Freeform 4" id="4"/>
          <p:cNvSpPr/>
          <p:nvPr/>
        </p:nvSpPr>
        <p:spPr>
          <a:xfrm flipH="false" flipV="false" rot="0">
            <a:off x="8096249" y="-260967"/>
            <a:ext cx="2095502" cy="9861185"/>
          </a:xfrm>
          <a:custGeom>
            <a:avLst/>
            <a:gdLst/>
            <a:ahLst/>
            <a:cxnLst/>
            <a:rect r="r" b="b" t="t" l="l"/>
            <a:pathLst>
              <a:path h="9861185" w="2095502">
                <a:moveTo>
                  <a:pt x="0" y="0"/>
                </a:moveTo>
                <a:lnTo>
                  <a:pt x="2095502" y="0"/>
                </a:lnTo>
                <a:lnTo>
                  <a:pt x="2095502" y="9861186"/>
                </a:lnTo>
                <a:lnTo>
                  <a:pt x="0" y="9861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138994" y="8906963"/>
            <a:ext cx="14470327" cy="924677"/>
            <a:chOff x="0" y="0"/>
            <a:chExt cx="3811115" cy="243536"/>
          </a:xfrm>
        </p:grpSpPr>
        <p:sp>
          <p:nvSpPr>
            <p:cNvPr name="Freeform 6" id="6"/>
            <p:cNvSpPr/>
            <p:nvPr/>
          </p:nvSpPr>
          <p:spPr>
            <a:xfrm flipH="false" flipV="false" rot="0">
              <a:off x="0" y="0"/>
              <a:ext cx="3811115" cy="243536"/>
            </a:xfrm>
            <a:custGeom>
              <a:avLst/>
              <a:gdLst/>
              <a:ahLst/>
              <a:cxnLst/>
              <a:rect r="r" b="b" t="t" l="l"/>
              <a:pathLst>
                <a:path h="243536" w="3811115">
                  <a:moveTo>
                    <a:pt x="9095" y="0"/>
                  </a:moveTo>
                  <a:lnTo>
                    <a:pt x="3802019" y="0"/>
                  </a:lnTo>
                  <a:cubicBezTo>
                    <a:pt x="3807042" y="0"/>
                    <a:pt x="3811115" y="4072"/>
                    <a:pt x="3811115" y="9095"/>
                  </a:cubicBezTo>
                  <a:lnTo>
                    <a:pt x="3811115" y="234441"/>
                  </a:lnTo>
                  <a:cubicBezTo>
                    <a:pt x="3811115" y="236853"/>
                    <a:pt x="3810157" y="239167"/>
                    <a:pt x="3808451" y="240872"/>
                  </a:cubicBezTo>
                  <a:cubicBezTo>
                    <a:pt x="3806745" y="242578"/>
                    <a:pt x="3804432" y="243536"/>
                    <a:pt x="3802019" y="243536"/>
                  </a:cubicBezTo>
                  <a:lnTo>
                    <a:pt x="9095" y="243536"/>
                  </a:lnTo>
                  <a:cubicBezTo>
                    <a:pt x="6683" y="243536"/>
                    <a:pt x="4370" y="242578"/>
                    <a:pt x="2664" y="240872"/>
                  </a:cubicBezTo>
                  <a:cubicBezTo>
                    <a:pt x="958" y="239167"/>
                    <a:pt x="0" y="236853"/>
                    <a:pt x="0" y="234441"/>
                  </a:cubicBezTo>
                  <a:lnTo>
                    <a:pt x="0" y="9095"/>
                  </a:lnTo>
                  <a:cubicBezTo>
                    <a:pt x="0" y="6683"/>
                    <a:pt x="958" y="4370"/>
                    <a:pt x="2664" y="2664"/>
                  </a:cubicBezTo>
                  <a:cubicBezTo>
                    <a:pt x="4370" y="958"/>
                    <a:pt x="6683" y="0"/>
                    <a:pt x="9095" y="0"/>
                  </a:cubicBezTo>
                  <a:close/>
                </a:path>
              </a:pathLst>
            </a:custGeom>
            <a:solidFill>
              <a:srgbClr val="DC8C60"/>
            </a:solidFill>
          </p:spPr>
        </p:sp>
        <p:sp>
          <p:nvSpPr>
            <p:cNvPr name="TextBox 7" id="7"/>
            <p:cNvSpPr txBox="true"/>
            <p:nvPr/>
          </p:nvSpPr>
          <p:spPr>
            <a:xfrm>
              <a:off x="0" y="-85725"/>
              <a:ext cx="3811115" cy="329261"/>
            </a:xfrm>
            <a:prstGeom prst="rect">
              <a:avLst/>
            </a:prstGeom>
          </p:spPr>
          <p:txBody>
            <a:bodyPr anchor="ctr" rtlCol="false" tIns="50800" lIns="50800" bIns="50800" rIns="50800"/>
            <a:lstStyle/>
            <a:p>
              <a:pPr algn="ctr">
                <a:lnSpc>
                  <a:spcPts val="2520"/>
                </a:lnSpc>
              </a:pPr>
              <a:r>
                <a:rPr lang="en-US" sz="1800">
                  <a:solidFill>
                    <a:srgbClr val="040202"/>
                  </a:solidFill>
                  <a:latin typeface="Agrandir Wide"/>
                  <a:ea typeface="Agrandir Wide"/>
                  <a:cs typeface="Agrandir Wide"/>
                  <a:sym typeface="Agrandir Wide"/>
                </a:rPr>
                <a:t>The 'Vict Age' column contains invalid negative values (e.g., -4), which can cause errors in analysis. To ensure data integrity, records with non-positive ages are excluded using the filter</a:t>
              </a:r>
            </a:p>
          </p:txBody>
        </p:sp>
      </p:grpSp>
      <p:sp>
        <p:nvSpPr>
          <p:cNvPr name="TextBox 8" id="8"/>
          <p:cNvSpPr txBox="true"/>
          <p:nvPr/>
        </p:nvSpPr>
        <p:spPr>
          <a:xfrm rot="0">
            <a:off x="2011109" y="1604696"/>
            <a:ext cx="3905497" cy="215316"/>
          </a:xfrm>
          <a:prstGeom prst="rect">
            <a:avLst/>
          </a:prstGeom>
        </p:spPr>
        <p:txBody>
          <a:bodyPr anchor="t" rtlCol="false" tIns="0" lIns="0" bIns="0" rIns="0">
            <a:spAutoFit/>
          </a:bodyPr>
          <a:lstStyle/>
          <a:p>
            <a:pPr algn="ctr" marL="388425" indent="-194212" lvl="1">
              <a:lnSpc>
                <a:spcPts val="1529"/>
              </a:lnSpc>
              <a:buFont typeface="Arial"/>
              <a:buChar char="•"/>
            </a:pPr>
            <a:r>
              <a:rPr lang="en-US" sz="1799">
                <a:solidFill>
                  <a:srgbClr val="E0FECA"/>
                </a:solidFill>
                <a:latin typeface="Helvetica Now Display Light"/>
                <a:ea typeface="Helvetica Now Display Light"/>
                <a:cs typeface="Helvetica Now Display Light"/>
                <a:sym typeface="Helvetica Now Display Light"/>
              </a:rPr>
              <a:t>Correct Outliers or Invalid Data    </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227738" y="3295304"/>
            <a:ext cx="9830886" cy="5962996"/>
          </a:xfrm>
          <a:custGeom>
            <a:avLst/>
            <a:gdLst/>
            <a:ahLst/>
            <a:cxnLst/>
            <a:rect r="r" b="b" t="t" l="l"/>
            <a:pathLst>
              <a:path h="5962996" w="9830886">
                <a:moveTo>
                  <a:pt x="0" y="0"/>
                </a:moveTo>
                <a:lnTo>
                  <a:pt x="9830886" y="0"/>
                </a:lnTo>
                <a:lnTo>
                  <a:pt x="9830886" y="5962996"/>
                </a:lnTo>
                <a:lnTo>
                  <a:pt x="0" y="5962996"/>
                </a:lnTo>
                <a:lnTo>
                  <a:pt x="0" y="0"/>
                </a:lnTo>
                <a:close/>
              </a:path>
            </a:pathLst>
          </a:custGeom>
          <a:blipFill>
            <a:blip r:embed="rId2"/>
            <a:stretch>
              <a:fillRect l="0" t="0" r="0" b="0"/>
            </a:stretch>
          </a:blipFill>
        </p:spPr>
      </p:sp>
      <p:sp>
        <p:nvSpPr>
          <p:cNvPr name="Freeform 3" id="3"/>
          <p:cNvSpPr/>
          <p:nvPr/>
        </p:nvSpPr>
        <p:spPr>
          <a:xfrm flipH="false" flipV="false" rot="0">
            <a:off x="5305632" y="537200"/>
            <a:ext cx="12982368" cy="982999"/>
          </a:xfrm>
          <a:custGeom>
            <a:avLst/>
            <a:gdLst/>
            <a:ahLst/>
            <a:cxnLst/>
            <a:rect r="r" b="b" t="t" l="l"/>
            <a:pathLst>
              <a:path h="982999" w="12982368">
                <a:moveTo>
                  <a:pt x="0" y="0"/>
                </a:moveTo>
                <a:lnTo>
                  <a:pt x="12982368" y="0"/>
                </a:lnTo>
                <a:lnTo>
                  <a:pt x="12982368" y="983000"/>
                </a:lnTo>
                <a:lnTo>
                  <a:pt x="0" y="983000"/>
                </a:lnTo>
                <a:lnTo>
                  <a:pt x="0" y="0"/>
                </a:lnTo>
                <a:close/>
              </a:path>
            </a:pathLst>
          </a:custGeom>
          <a:blipFill>
            <a:blip r:embed="rId3"/>
            <a:stretch>
              <a:fillRect l="0" t="0" r="0" b="0"/>
            </a:stretch>
          </a:blipFill>
        </p:spPr>
      </p:sp>
      <p:grpSp>
        <p:nvGrpSpPr>
          <p:cNvPr name="Group 4" id="4"/>
          <p:cNvGrpSpPr/>
          <p:nvPr/>
        </p:nvGrpSpPr>
        <p:grpSpPr>
          <a:xfrm rot="0">
            <a:off x="399992" y="9258300"/>
            <a:ext cx="16122529" cy="826272"/>
            <a:chOff x="0" y="0"/>
            <a:chExt cx="4246263" cy="217619"/>
          </a:xfrm>
        </p:grpSpPr>
        <p:sp>
          <p:nvSpPr>
            <p:cNvPr name="Freeform 5" id="5"/>
            <p:cNvSpPr/>
            <p:nvPr/>
          </p:nvSpPr>
          <p:spPr>
            <a:xfrm flipH="false" flipV="false" rot="0">
              <a:off x="0" y="0"/>
              <a:ext cx="4246263" cy="217619"/>
            </a:xfrm>
            <a:custGeom>
              <a:avLst/>
              <a:gdLst/>
              <a:ahLst/>
              <a:cxnLst/>
              <a:rect r="r" b="b" t="t" l="l"/>
              <a:pathLst>
                <a:path h="217619" w="4246263">
                  <a:moveTo>
                    <a:pt x="8163" y="0"/>
                  </a:moveTo>
                  <a:lnTo>
                    <a:pt x="4238099" y="0"/>
                  </a:lnTo>
                  <a:cubicBezTo>
                    <a:pt x="4240265" y="0"/>
                    <a:pt x="4242341" y="860"/>
                    <a:pt x="4243872" y="2391"/>
                  </a:cubicBezTo>
                  <a:cubicBezTo>
                    <a:pt x="4245403" y="3922"/>
                    <a:pt x="4246263" y="5998"/>
                    <a:pt x="4246263" y="8163"/>
                  </a:cubicBezTo>
                  <a:lnTo>
                    <a:pt x="4246263" y="209456"/>
                  </a:lnTo>
                  <a:cubicBezTo>
                    <a:pt x="4246263" y="211621"/>
                    <a:pt x="4245403" y="213697"/>
                    <a:pt x="4243872" y="215228"/>
                  </a:cubicBezTo>
                  <a:cubicBezTo>
                    <a:pt x="4242341" y="216759"/>
                    <a:pt x="4240265" y="217619"/>
                    <a:pt x="4238099" y="217619"/>
                  </a:cubicBezTo>
                  <a:lnTo>
                    <a:pt x="8163" y="217619"/>
                  </a:lnTo>
                  <a:cubicBezTo>
                    <a:pt x="5998" y="217619"/>
                    <a:pt x="3922" y="216759"/>
                    <a:pt x="2391" y="215228"/>
                  </a:cubicBezTo>
                  <a:cubicBezTo>
                    <a:pt x="860" y="213697"/>
                    <a:pt x="0" y="211621"/>
                    <a:pt x="0" y="209456"/>
                  </a:cubicBezTo>
                  <a:lnTo>
                    <a:pt x="0" y="8163"/>
                  </a:lnTo>
                  <a:cubicBezTo>
                    <a:pt x="0" y="5998"/>
                    <a:pt x="860" y="3922"/>
                    <a:pt x="2391" y="2391"/>
                  </a:cubicBezTo>
                  <a:cubicBezTo>
                    <a:pt x="3922" y="860"/>
                    <a:pt x="5998" y="0"/>
                    <a:pt x="8163" y="0"/>
                  </a:cubicBezTo>
                  <a:close/>
                </a:path>
              </a:pathLst>
            </a:custGeom>
            <a:solidFill>
              <a:srgbClr val="F7C895"/>
            </a:solidFill>
          </p:spPr>
        </p:sp>
        <p:sp>
          <p:nvSpPr>
            <p:cNvPr name="TextBox 6" id="6"/>
            <p:cNvSpPr txBox="true"/>
            <p:nvPr/>
          </p:nvSpPr>
          <p:spPr>
            <a:xfrm>
              <a:off x="0" y="-85725"/>
              <a:ext cx="4246263" cy="303344"/>
            </a:xfrm>
            <a:prstGeom prst="rect">
              <a:avLst/>
            </a:prstGeom>
          </p:spPr>
          <p:txBody>
            <a:bodyPr anchor="ctr" rtlCol="false" tIns="50800" lIns="50800" bIns="50800" rIns="50800"/>
            <a:lstStyle/>
            <a:p>
              <a:pPr algn="ctr">
                <a:lnSpc>
                  <a:spcPts val="2520"/>
                </a:lnSpc>
              </a:pPr>
              <a:r>
                <a:rPr lang="en-US" sz="1800">
                  <a:solidFill>
                    <a:srgbClr val="040202"/>
                  </a:solidFill>
                  <a:latin typeface="Agrandir Wide"/>
                  <a:ea typeface="Agrandir Wide"/>
                  <a:cs typeface="Agrandir Wide"/>
                  <a:sym typeface="Agrandir Wide"/>
                </a:rPr>
                <a:t>Replaced invalid entries ('H' and '-') in the 'Vict Sex' column with 'X' and filled missing (NaN) values with 'X' to standardize the data.</a:t>
              </a:r>
            </a:p>
          </p:txBody>
        </p:sp>
      </p:grpSp>
      <p:grpSp>
        <p:nvGrpSpPr>
          <p:cNvPr name="Group 7" id="7"/>
          <p:cNvGrpSpPr/>
          <p:nvPr/>
        </p:nvGrpSpPr>
        <p:grpSpPr>
          <a:xfrm rot="0">
            <a:off x="2937784" y="1700382"/>
            <a:ext cx="15217516" cy="924677"/>
            <a:chOff x="0" y="0"/>
            <a:chExt cx="4007905" cy="243536"/>
          </a:xfrm>
        </p:grpSpPr>
        <p:sp>
          <p:nvSpPr>
            <p:cNvPr name="Freeform 8" id="8"/>
            <p:cNvSpPr/>
            <p:nvPr/>
          </p:nvSpPr>
          <p:spPr>
            <a:xfrm flipH="false" flipV="false" rot="0">
              <a:off x="0" y="0"/>
              <a:ext cx="4007905" cy="243536"/>
            </a:xfrm>
            <a:custGeom>
              <a:avLst/>
              <a:gdLst/>
              <a:ahLst/>
              <a:cxnLst/>
              <a:rect r="r" b="b" t="t" l="l"/>
              <a:pathLst>
                <a:path h="243536" w="4007905">
                  <a:moveTo>
                    <a:pt x="8649" y="0"/>
                  </a:moveTo>
                  <a:lnTo>
                    <a:pt x="3999257" y="0"/>
                  </a:lnTo>
                  <a:cubicBezTo>
                    <a:pt x="4001550" y="0"/>
                    <a:pt x="4003750" y="911"/>
                    <a:pt x="4005372" y="2533"/>
                  </a:cubicBezTo>
                  <a:cubicBezTo>
                    <a:pt x="4006994" y="4155"/>
                    <a:pt x="4007905" y="6355"/>
                    <a:pt x="4007905" y="8649"/>
                  </a:cubicBezTo>
                  <a:lnTo>
                    <a:pt x="4007905" y="234888"/>
                  </a:lnTo>
                  <a:cubicBezTo>
                    <a:pt x="4007905" y="237181"/>
                    <a:pt x="4006994" y="239381"/>
                    <a:pt x="4005372" y="241003"/>
                  </a:cubicBezTo>
                  <a:cubicBezTo>
                    <a:pt x="4003750" y="242625"/>
                    <a:pt x="4001550" y="243536"/>
                    <a:pt x="3999257" y="243536"/>
                  </a:cubicBezTo>
                  <a:lnTo>
                    <a:pt x="8649" y="243536"/>
                  </a:lnTo>
                  <a:cubicBezTo>
                    <a:pt x="3872" y="243536"/>
                    <a:pt x="0" y="239664"/>
                    <a:pt x="0" y="234888"/>
                  </a:cubicBezTo>
                  <a:lnTo>
                    <a:pt x="0" y="8649"/>
                  </a:lnTo>
                  <a:cubicBezTo>
                    <a:pt x="0" y="6355"/>
                    <a:pt x="911" y="4155"/>
                    <a:pt x="2533" y="2533"/>
                  </a:cubicBezTo>
                  <a:cubicBezTo>
                    <a:pt x="4155" y="911"/>
                    <a:pt x="6355" y="0"/>
                    <a:pt x="8649" y="0"/>
                  </a:cubicBezTo>
                  <a:close/>
                </a:path>
              </a:pathLst>
            </a:custGeom>
            <a:solidFill>
              <a:srgbClr val="F7C895"/>
            </a:solidFill>
          </p:spPr>
        </p:sp>
        <p:sp>
          <p:nvSpPr>
            <p:cNvPr name="TextBox 9" id="9"/>
            <p:cNvSpPr txBox="true"/>
            <p:nvPr/>
          </p:nvSpPr>
          <p:spPr>
            <a:xfrm>
              <a:off x="0" y="-85725"/>
              <a:ext cx="4007905" cy="329261"/>
            </a:xfrm>
            <a:prstGeom prst="rect">
              <a:avLst/>
            </a:prstGeom>
          </p:spPr>
          <p:txBody>
            <a:bodyPr anchor="ctr" rtlCol="false" tIns="50800" lIns="50800" bIns="50800" rIns="50800"/>
            <a:lstStyle/>
            <a:p>
              <a:pPr algn="ctr">
                <a:lnSpc>
                  <a:spcPts val="2520"/>
                </a:lnSpc>
              </a:pPr>
              <a:r>
                <a:rPr lang="en-US" sz="1800">
                  <a:solidFill>
                    <a:srgbClr val="040202"/>
                  </a:solidFill>
                  <a:latin typeface="Agrandir Wide"/>
                  <a:ea typeface="Agrandir Wide"/>
                  <a:cs typeface="Agrandir Wide"/>
                  <a:sym typeface="Agrandir Wide"/>
                </a:rPr>
                <a:t>The Latitude and Longitude values had “-1” or “0” as placeholder data for missing one. I removed such rows from the data for generating some geolocation-related insights and heatmaps. Rows lost =~2.1k</a:t>
              </a:r>
            </a:p>
          </p:txBody>
        </p:sp>
      </p:grpSp>
      <p:sp>
        <p:nvSpPr>
          <p:cNvPr name="TextBox 10" id="10"/>
          <p:cNvSpPr txBox="true"/>
          <p:nvPr/>
        </p:nvSpPr>
        <p:spPr>
          <a:xfrm rot="0">
            <a:off x="10546541" y="5796017"/>
            <a:ext cx="3720378" cy="192876"/>
          </a:xfrm>
          <a:prstGeom prst="rect">
            <a:avLst/>
          </a:prstGeom>
        </p:spPr>
        <p:txBody>
          <a:bodyPr anchor="t" rtlCol="false" tIns="0" lIns="0" bIns="0" rIns="0">
            <a:spAutoFit/>
          </a:bodyPr>
          <a:lstStyle/>
          <a:p>
            <a:pPr algn="ctr" marL="370013" indent="-185007" lvl="1">
              <a:lnSpc>
                <a:spcPts val="1456"/>
              </a:lnSpc>
              <a:buFont typeface="Arial"/>
              <a:buChar char="•"/>
            </a:pPr>
            <a:r>
              <a:rPr lang="en-US" sz="1713">
                <a:solidFill>
                  <a:srgbClr val="E0FECA"/>
                </a:solidFill>
                <a:latin typeface="Helvetica Now Display"/>
                <a:ea typeface="Helvetica Now Display"/>
                <a:cs typeface="Helvetica Now Display"/>
                <a:sym typeface="Helvetica Now Display"/>
              </a:rPr>
              <a:t>Normalize Columns.         </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252614" y="3451966"/>
            <a:ext cx="13500257" cy="3371638"/>
          </a:xfrm>
          <a:custGeom>
            <a:avLst/>
            <a:gdLst/>
            <a:ahLst/>
            <a:cxnLst/>
            <a:rect r="r" b="b" t="t" l="l"/>
            <a:pathLst>
              <a:path h="3371638" w="13500257">
                <a:moveTo>
                  <a:pt x="0" y="0"/>
                </a:moveTo>
                <a:lnTo>
                  <a:pt x="13500258" y="0"/>
                </a:lnTo>
                <a:lnTo>
                  <a:pt x="13500258" y="3371638"/>
                </a:lnTo>
                <a:lnTo>
                  <a:pt x="0" y="3371638"/>
                </a:lnTo>
                <a:lnTo>
                  <a:pt x="0" y="0"/>
                </a:lnTo>
                <a:close/>
              </a:path>
            </a:pathLst>
          </a:custGeom>
          <a:blipFill>
            <a:blip r:embed="rId2"/>
            <a:stretch>
              <a:fillRect l="0" t="0" r="0" b="0"/>
            </a:stretch>
          </a:blipFill>
        </p:spPr>
      </p:sp>
      <p:sp>
        <p:nvSpPr>
          <p:cNvPr name="Freeform 3" id="3"/>
          <p:cNvSpPr/>
          <p:nvPr/>
        </p:nvSpPr>
        <p:spPr>
          <a:xfrm flipH="false" flipV="false" rot="0">
            <a:off x="12506972" y="3457681"/>
            <a:ext cx="5568730" cy="3371638"/>
          </a:xfrm>
          <a:custGeom>
            <a:avLst/>
            <a:gdLst/>
            <a:ahLst/>
            <a:cxnLst/>
            <a:rect r="r" b="b" t="t" l="l"/>
            <a:pathLst>
              <a:path h="3371638" w="5568730">
                <a:moveTo>
                  <a:pt x="0" y="0"/>
                </a:moveTo>
                <a:lnTo>
                  <a:pt x="5568729" y="0"/>
                </a:lnTo>
                <a:lnTo>
                  <a:pt x="5568729" y="3371638"/>
                </a:lnTo>
                <a:lnTo>
                  <a:pt x="0" y="3371638"/>
                </a:lnTo>
                <a:lnTo>
                  <a:pt x="0" y="0"/>
                </a:lnTo>
                <a:close/>
              </a:path>
            </a:pathLst>
          </a:custGeom>
          <a:blipFill>
            <a:blip r:embed="rId3"/>
            <a:stretch>
              <a:fillRect l="0" t="0" r="0" b="0"/>
            </a:stretch>
          </a:blipFill>
        </p:spPr>
      </p:sp>
      <p:sp>
        <p:nvSpPr>
          <p:cNvPr name="Freeform 4" id="4"/>
          <p:cNvSpPr/>
          <p:nvPr/>
        </p:nvSpPr>
        <p:spPr>
          <a:xfrm flipH="false" flipV="false" rot="0">
            <a:off x="1759330" y="3449989"/>
            <a:ext cx="2424786" cy="3373615"/>
          </a:xfrm>
          <a:custGeom>
            <a:avLst/>
            <a:gdLst/>
            <a:ahLst/>
            <a:cxnLst/>
            <a:rect r="r" b="b" t="t" l="l"/>
            <a:pathLst>
              <a:path h="3373615" w="2424786">
                <a:moveTo>
                  <a:pt x="0" y="0"/>
                </a:moveTo>
                <a:lnTo>
                  <a:pt x="2424785" y="0"/>
                </a:lnTo>
                <a:lnTo>
                  <a:pt x="2424785" y="3373615"/>
                </a:lnTo>
                <a:lnTo>
                  <a:pt x="0" y="3373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965052" y="3449989"/>
            <a:ext cx="2322948" cy="3231928"/>
          </a:xfrm>
          <a:custGeom>
            <a:avLst/>
            <a:gdLst/>
            <a:ahLst/>
            <a:cxnLst/>
            <a:rect r="r" b="b" t="t" l="l"/>
            <a:pathLst>
              <a:path h="3231928" w="2322948">
                <a:moveTo>
                  <a:pt x="0" y="0"/>
                </a:moveTo>
                <a:lnTo>
                  <a:pt x="2322948" y="0"/>
                </a:lnTo>
                <a:lnTo>
                  <a:pt x="2322948" y="3231928"/>
                </a:lnTo>
                <a:lnTo>
                  <a:pt x="0" y="3231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73953" y="2190750"/>
            <a:ext cx="2214047" cy="1259239"/>
          </a:xfrm>
          <a:custGeom>
            <a:avLst/>
            <a:gdLst/>
            <a:ahLst/>
            <a:cxnLst/>
            <a:rect r="r" b="b" t="t" l="l"/>
            <a:pathLst>
              <a:path h="1259239" w="2214047">
                <a:moveTo>
                  <a:pt x="0" y="0"/>
                </a:moveTo>
                <a:lnTo>
                  <a:pt x="2214047" y="0"/>
                </a:lnTo>
                <a:lnTo>
                  <a:pt x="2214047" y="1259239"/>
                </a:lnTo>
                <a:lnTo>
                  <a:pt x="0" y="12592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5060646" y="183811"/>
            <a:ext cx="8186998" cy="2699428"/>
          </a:xfrm>
          <a:custGeom>
            <a:avLst/>
            <a:gdLst/>
            <a:ahLst/>
            <a:cxnLst/>
            <a:rect r="r" b="b" t="t" l="l"/>
            <a:pathLst>
              <a:path h="2699428" w="8186998">
                <a:moveTo>
                  <a:pt x="0" y="0"/>
                </a:moveTo>
                <a:lnTo>
                  <a:pt x="8186998" y="0"/>
                </a:lnTo>
                <a:lnTo>
                  <a:pt x="8186998" y="2699428"/>
                </a:lnTo>
                <a:lnTo>
                  <a:pt x="0" y="2699428"/>
                </a:lnTo>
                <a:lnTo>
                  <a:pt x="0" y="0"/>
                </a:lnTo>
                <a:close/>
              </a:path>
            </a:pathLst>
          </a:custGeom>
          <a:blipFill>
            <a:blip r:embed="rId8"/>
            <a:stretch>
              <a:fillRect l="0" t="0" r="0" b="0"/>
            </a:stretch>
          </a:blipFill>
        </p:spPr>
      </p:sp>
      <p:grpSp>
        <p:nvGrpSpPr>
          <p:cNvPr name="Group 8" id="8"/>
          <p:cNvGrpSpPr/>
          <p:nvPr/>
        </p:nvGrpSpPr>
        <p:grpSpPr>
          <a:xfrm rot="0">
            <a:off x="1028700" y="8069011"/>
            <a:ext cx="16624869" cy="1189289"/>
            <a:chOff x="0" y="0"/>
            <a:chExt cx="4378566" cy="313228"/>
          </a:xfrm>
        </p:grpSpPr>
        <p:sp>
          <p:nvSpPr>
            <p:cNvPr name="Freeform 9" id="9"/>
            <p:cNvSpPr/>
            <p:nvPr/>
          </p:nvSpPr>
          <p:spPr>
            <a:xfrm flipH="false" flipV="false" rot="0">
              <a:off x="0" y="0"/>
              <a:ext cx="4378566" cy="313228"/>
            </a:xfrm>
            <a:custGeom>
              <a:avLst/>
              <a:gdLst/>
              <a:ahLst/>
              <a:cxnLst/>
              <a:rect r="r" b="b" t="t" l="l"/>
              <a:pathLst>
                <a:path h="313228" w="4378566">
                  <a:moveTo>
                    <a:pt x="0" y="0"/>
                  </a:moveTo>
                  <a:lnTo>
                    <a:pt x="4378566" y="0"/>
                  </a:lnTo>
                  <a:lnTo>
                    <a:pt x="4378566" y="313228"/>
                  </a:lnTo>
                  <a:lnTo>
                    <a:pt x="0" y="313228"/>
                  </a:lnTo>
                  <a:close/>
                </a:path>
              </a:pathLst>
            </a:custGeom>
            <a:solidFill>
              <a:srgbClr val="F2AB91"/>
            </a:solidFill>
          </p:spPr>
        </p:sp>
        <p:sp>
          <p:nvSpPr>
            <p:cNvPr name="TextBox 10" id="10"/>
            <p:cNvSpPr txBox="true"/>
            <p:nvPr/>
          </p:nvSpPr>
          <p:spPr>
            <a:xfrm>
              <a:off x="0" y="-85725"/>
              <a:ext cx="4378566" cy="398953"/>
            </a:xfrm>
            <a:prstGeom prst="rect">
              <a:avLst/>
            </a:prstGeom>
          </p:spPr>
          <p:txBody>
            <a:bodyPr anchor="ctr" rtlCol="false" tIns="50800" lIns="50800" bIns="50800" rIns="50800"/>
            <a:lstStyle/>
            <a:p>
              <a:pPr algn="ctr">
                <a:lnSpc>
                  <a:spcPts val="2659"/>
                </a:lnSpc>
              </a:pPr>
              <a:r>
                <a:rPr lang="en-US" sz="1899">
                  <a:solidFill>
                    <a:srgbClr val="000000"/>
                  </a:solidFill>
                  <a:latin typeface="Agrandir Wide"/>
                  <a:ea typeface="Agrandir Wide"/>
                  <a:cs typeface="Agrandir Wide"/>
                  <a:sym typeface="Agrandir Wide"/>
                </a:rPr>
                <a:t>Date ,Time and Hour were in the same column in the dataset. To make processing easier, I separated those three out.</a:t>
              </a:r>
            </a:p>
          </p:txBody>
        </p:sp>
      </p:grpSp>
      <p:sp>
        <p:nvSpPr>
          <p:cNvPr name="TextBox 11" id="11"/>
          <p:cNvSpPr txBox="true"/>
          <p:nvPr/>
        </p:nvSpPr>
        <p:spPr>
          <a:xfrm rot="0">
            <a:off x="14930111" y="2511068"/>
            <a:ext cx="4501732" cy="278820"/>
          </a:xfrm>
          <a:prstGeom prst="rect">
            <a:avLst/>
          </a:prstGeom>
        </p:spPr>
        <p:txBody>
          <a:bodyPr anchor="t" rtlCol="false" tIns="0" lIns="0" bIns="0" rIns="0">
            <a:spAutoFit/>
          </a:bodyPr>
          <a:lstStyle/>
          <a:p>
            <a:pPr algn="ctr">
              <a:lnSpc>
                <a:spcPts val="1956"/>
              </a:lnSpc>
              <a:spcBef>
                <a:spcPct val="0"/>
              </a:spcBef>
            </a:pPr>
            <a:r>
              <a:rPr lang="en-US" b="true" sz="1397">
                <a:solidFill>
                  <a:srgbClr val="000000"/>
                </a:solidFill>
                <a:latin typeface="Agrandir Wide Bold"/>
                <a:ea typeface="Agrandir Wide Bold"/>
                <a:cs typeface="Agrandir Wide Bold"/>
                <a:sym typeface="Agrandir Wide Bold"/>
              </a:rPr>
              <a:t>Extract Columns</a:t>
            </a:r>
          </a:p>
        </p:txBody>
      </p:sp>
      <p:sp>
        <p:nvSpPr>
          <p:cNvPr name="AutoShape 12" id="12"/>
          <p:cNvSpPr/>
          <p:nvPr/>
        </p:nvSpPr>
        <p:spPr>
          <a:xfrm>
            <a:off x="6014732" y="6295978"/>
            <a:ext cx="6492240" cy="0"/>
          </a:xfrm>
          <a:prstGeom prst="line">
            <a:avLst/>
          </a:prstGeom>
          <a:ln cap="flat" w="38100">
            <a:solidFill>
              <a:srgbClr val="FFFFFF"/>
            </a:solidFill>
            <a:prstDash val="solid"/>
            <a:headEnd type="none" len="sm" w="sm"/>
            <a:tailEnd type="triangle" len="med" w="lg"/>
          </a:ln>
        </p:spPr>
      </p:sp>
      <p:sp>
        <p:nvSpPr>
          <p:cNvPr name="AutoShape 13" id="13"/>
          <p:cNvSpPr/>
          <p:nvPr/>
        </p:nvSpPr>
        <p:spPr>
          <a:xfrm>
            <a:off x="4442106" y="5065953"/>
            <a:ext cx="11522945" cy="0"/>
          </a:xfrm>
          <a:prstGeom prst="line">
            <a:avLst/>
          </a:prstGeom>
          <a:ln cap="flat" w="38100">
            <a:solidFill>
              <a:srgbClr val="000000"/>
            </a:solidFill>
            <a:prstDash val="solid"/>
            <a:headEnd type="none" len="sm" w="sm"/>
            <a:tailEnd type="arrow" len="sm" w="med"/>
          </a:ln>
        </p:spPr>
      </p:sp>
      <p:sp>
        <p:nvSpPr>
          <p:cNvPr name="TextBox 14" id="14"/>
          <p:cNvSpPr txBox="true"/>
          <p:nvPr/>
        </p:nvSpPr>
        <p:spPr>
          <a:xfrm rot="0">
            <a:off x="307550" y="2760015"/>
            <a:ext cx="4543550" cy="240779"/>
          </a:xfrm>
          <a:prstGeom prst="rect">
            <a:avLst/>
          </a:prstGeom>
        </p:spPr>
        <p:txBody>
          <a:bodyPr anchor="t" rtlCol="false" tIns="0" lIns="0" bIns="0" rIns="0">
            <a:spAutoFit/>
          </a:bodyPr>
          <a:lstStyle/>
          <a:p>
            <a:pPr algn="ctr" marL="451883" indent="-225941" lvl="1">
              <a:lnSpc>
                <a:spcPts val="1779"/>
              </a:lnSpc>
              <a:buFont typeface="Arial"/>
              <a:buChar char="•"/>
            </a:pPr>
            <a:r>
              <a:rPr lang="en-US" sz="2093">
                <a:solidFill>
                  <a:srgbClr val="E0FECA"/>
                </a:solidFill>
                <a:latin typeface="Helvetica Now Display Light"/>
                <a:ea typeface="Helvetica Now Display Light"/>
                <a:cs typeface="Helvetica Now Display Light"/>
                <a:sym typeface="Helvetica Now Display Light"/>
              </a:rPr>
              <a:t>Feature Engineering        </a:t>
            </a:r>
          </a:p>
        </p:txBody>
      </p:sp>
      <p:sp>
        <p:nvSpPr>
          <p:cNvPr name="TextBox 15" id="15"/>
          <p:cNvSpPr txBox="true"/>
          <p:nvPr/>
        </p:nvSpPr>
        <p:spPr>
          <a:xfrm rot="0">
            <a:off x="13489435" y="792068"/>
            <a:ext cx="4347575" cy="236632"/>
          </a:xfrm>
          <a:prstGeom prst="rect">
            <a:avLst/>
          </a:prstGeom>
        </p:spPr>
        <p:txBody>
          <a:bodyPr anchor="t" rtlCol="false" tIns="0" lIns="0" bIns="0" rIns="0">
            <a:spAutoFit/>
          </a:bodyPr>
          <a:lstStyle/>
          <a:p>
            <a:pPr algn="ctr" marL="432392" indent="-216196" lvl="1">
              <a:lnSpc>
                <a:spcPts val="1702"/>
              </a:lnSpc>
              <a:buFont typeface="Arial"/>
              <a:buChar char="•"/>
            </a:pPr>
            <a:r>
              <a:rPr lang="en-US" sz="2002">
                <a:solidFill>
                  <a:srgbClr val="E0FECA"/>
                </a:solidFill>
                <a:latin typeface="Helvetica Now Display Light"/>
                <a:ea typeface="Helvetica Now Display Light"/>
                <a:cs typeface="Helvetica Now Display Light"/>
                <a:sym typeface="Helvetica Now Display Light"/>
              </a:rPr>
              <a:t>Fix Incorrect Data types        </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312878" y="2869230"/>
            <a:ext cx="9791948" cy="4609159"/>
          </a:xfrm>
          <a:custGeom>
            <a:avLst/>
            <a:gdLst/>
            <a:ahLst/>
            <a:cxnLst/>
            <a:rect r="r" b="b" t="t" l="l"/>
            <a:pathLst>
              <a:path h="4609159" w="9791948">
                <a:moveTo>
                  <a:pt x="0" y="0"/>
                </a:moveTo>
                <a:lnTo>
                  <a:pt x="9791948" y="0"/>
                </a:lnTo>
                <a:lnTo>
                  <a:pt x="9791948" y="4609159"/>
                </a:lnTo>
                <a:lnTo>
                  <a:pt x="0" y="4609159"/>
                </a:lnTo>
                <a:lnTo>
                  <a:pt x="0" y="0"/>
                </a:lnTo>
                <a:close/>
              </a:path>
            </a:pathLst>
          </a:custGeom>
          <a:blipFill>
            <a:blip r:embed="rId2"/>
            <a:stretch>
              <a:fillRect l="0" t="0" r="0" b="0"/>
            </a:stretch>
          </a:blipFill>
        </p:spPr>
      </p:sp>
      <p:grpSp>
        <p:nvGrpSpPr>
          <p:cNvPr name="Group 3" id="3"/>
          <p:cNvGrpSpPr/>
          <p:nvPr/>
        </p:nvGrpSpPr>
        <p:grpSpPr>
          <a:xfrm rot="0">
            <a:off x="1028700" y="8069011"/>
            <a:ext cx="16536027" cy="1878551"/>
            <a:chOff x="0" y="0"/>
            <a:chExt cx="4355168" cy="494762"/>
          </a:xfrm>
        </p:grpSpPr>
        <p:sp>
          <p:nvSpPr>
            <p:cNvPr name="Freeform 4" id="4"/>
            <p:cNvSpPr/>
            <p:nvPr/>
          </p:nvSpPr>
          <p:spPr>
            <a:xfrm flipH="false" flipV="false" rot="0">
              <a:off x="0" y="0"/>
              <a:ext cx="4355167" cy="494762"/>
            </a:xfrm>
            <a:custGeom>
              <a:avLst/>
              <a:gdLst/>
              <a:ahLst/>
              <a:cxnLst/>
              <a:rect r="r" b="b" t="t" l="l"/>
              <a:pathLst>
                <a:path h="494762" w="4355167">
                  <a:moveTo>
                    <a:pt x="0" y="0"/>
                  </a:moveTo>
                  <a:lnTo>
                    <a:pt x="4355167" y="0"/>
                  </a:lnTo>
                  <a:lnTo>
                    <a:pt x="4355167" y="494762"/>
                  </a:lnTo>
                  <a:lnTo>
                    <a:pt x="0" y="494762"/>
                  </a:lnTo>
                  <a:close/>
                </a:path>
              </a:pathLst>
            </a:custGeom>
            <a:solidFill>
              <a:srgbClr val="F2AB91"/>
            </a:solidFill>
          </p:spPr>
        </p:sp>
        <p:sp>
          <p:nvSpPr>
            <p:cNvPr name="TextBox 5" id="5"/>
            <p:cNvSpPr txBox="true"/>
            <p:nvPr/>
          </p:nvSpPr>
          <p:spPr>
            <a:xfrm>
              <a:off x="0" y="-85725"/>
              <a:ext cx="4355168" cy="58048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104826" y="2869230"/>
            <a:ext cx="7154474" cy="4424477"/>
          </a:xfrm>
          <a:custGeom>
            <a:avLst/>
            <a:gdLst/>
            <a:ahLst/>
            <a:cxnLst/>
            <a:rect r="r" b="b" t="t" l="l"/>
            <a:pathLst>
              <a:path h="4424477" w="7154474">
                <a:moveTo>
                  <a:pt x="0" y="0"/>
                </a:moveTo>
                <a:lnTo>
                  <a:pt x="7154474" y="0"/>
                </a:lnTo>
                <a:lnTo>
                  <a:pt x="7154474" y="4424477"/>
                </a:lnTo>
                <a:lnTo>
                  <a:pt x="0" y="4424477"/>
                </a:lnTo>
                <a:lnTo>
                  <a:pt x="0" y="0"/>
                </a:lnTo>
                <a:close/>
              </a:path>
            </a:pathLst>
          </a:custGeom>
          <a:blipFill>
            <a:blip r:embed="rId3"/>
            <a:stretch>
              <a:fillRect l="0" t="0" r="0" b="0"/>
            </a:stretch>
          </a:blipFill>
        </p:spPr>
      </p:sp>
      <p:sp>
        <p:nvSpPr>
          <p:cNvPr name="TextBox 7" id="7"/>
          <p:cNvSpPr txBox="true"/>
          <p:nvPr/>
        </p:nvSpPr>
        <p:spPr>
          <a:xfrm rot="0">
            <a:off x="512362" y="252924"/>
            <a:ext cx="12189098" cy="1194803"/>
          </a:xfrm>
          <a:prstGeom prst="rect">
            <a:avLst/>
          </a:prstGeom>
        </p:spPr>
        <p:txBody>
          <a:bodyPr anchor="t" rtlCol="false" tIns="0" lIns="0" bIns="0" rIns="0">
            <a:spAutoFit/>
          </a:bodyPr>
          <a:lstStyle/>
          <a:p>
            <a:pPr algn="l">
              <a:lnSpc>
                <a:spcPts val="7750"/>
              </a:lnSpc>
            </a:pPr>
            <a:r>
              <a:rPr lang="en-US" sz="6798">
                <a:solidFill>
                  <a:srgbClr val="000000"/>
                </a:solidFill>
                <a:latin typeface="Agrandir Wide"/>
                <a:ea typeface="Agrandir Wide"/>
                <a:cs typeface="Agrandir Wide"/>
                <a:sym typeface="Agrandir Wide"/>
              </a:rPr>
              <a:t>Temporal Analysis</a:t>
            </a:r>
          </a:p>
        </p:txBody>
      </p:sp>
      <p:sp>
        <p:nvSpPr>
          <p:cNvPr name="TextBox 8" id="8"/>
          <p:cNvSpPr txBox="true"/>
          <p:nvPr/>
        </p:nvSpPr>
        <p:spPr>
          <a:xfrm rot="0">
            <a:off x="1632701" y="8202121"/>
            <a:ext cx="15990539" cy="1745441"/>
          </a:xfrm>
          <a:prstGeom prst="rect">
            <a:avLst/>
          </a:prstGeom>
        </p:spPr>
        <p:txBody>
          <a:bodyPr anchor="t" rtlCol="false" tIns="0" lIns="0" bIns="0" rIns="0">
            <a:spAutoFit/>
          </a:bodyPr>
          <a:lstStyle/>
          <a:p>
            <a:pPr algn="ctr">
              <a:lnSpc>
                <a:spcPts val="3350"/>
              </a:lnSpc>
              <a:spcBef>
                <a:spcPct val="0"/>
              </a:spcBef>
            </a:pPr>
            <a:r>
              <a:rPr lang="en-US" sz="2938">
                <a:solidFill>
                  <a:srgbClr val="000000"/>
                </a:solidFill>
                <a:latin typeface="Agrandir Wide"/>
                <a:ea typeface="Agrandir Wide"/>
                <a:cs typeface="Agrandir Wide"/>
                <a:sym typeface="Agrandir Wide"/>
              </a:rPr>
              <a:t>Steady to rising crime rates until 2022, crime peaked in 2022 at Central LA could be related to post-COVID urban activity resumption. 2024 saw a dramatic drop, a 43.4% decrease from 2023. We don’t see any data in 2025 because the data is incomplete.</a:t>
            </a:r>
          </a:p>
        </p:txBody>
      </p:sp>
      <p:sp>
        <p:nvSpPr>
          <p:cNvPr name="TextBox 9" id="9"/>
          <p:cNvSpPr txBox="true"/>
          <p:nvPr/>
        </p:nvSpPr>
        <p:spPr>
          <a:xfrm rot="0">
            <a:off x="512362" y="1601203"/>
            <a:ext cx="15511947" cy="677405"/>
          </a:xfrm>
          <a:prstGeom prst="rect">
            <a:avLst/>
          </a:prstGeom>
        </p:spPr>
        <p:txBody>
          <a:bodyPr anchor="t" rtlCol="false" tIns="0" lIns="0" bIns="0" rIns="0">
            <a:spAutoFit/>
          </a:bodyPr>
          <a:lstStyle/>
          <a:p>
            <a:pPr algn="l">
              <a:lnSpc>
                <a:spcPts val="4444"/>
              </a:lnSpc>
            </a:pPr>
            <a:r>
              <a:rPr lang="en-US" sz="3898">
                <a:solidFill>
                  <a:srgbClr val="2244B4"/>
                </a:solidFill>
                <a:latin typeface="Agrandir Wide"/>
                <a:ea typeface="Agrandir Wide"/>
                <a:cs typeface="Agrandir Wide"/>
                <a:sym typeface="Agrandir Wide"/>
              </a:rPr>
              <a:t>What are the overall crime trends from 2020 to 2024?</a:t>
            </a:r>
          </a:p>
        </p:txBody>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0E9"/>
        </a:solidFill>
      </p:bgPr>
    </p:bg>
    <p:spTree>
      <p:nvGrpSpPr>
        <p:cNvPr id="1" name=""/>
        <p:cNvGrpSpPr/>
        <p:nvPr/>
      </p:nvGrpSpPr>
      <p:grpSpPr>
        <a:xfrm>
          <a:off x="0" y="0"/>
          <a:ext cx="0" cy="0"/>
          <a:chOff x="0" y="0"/>
          <a:chExt cx="0" cy="0"/>
        </a:xfrm>
      </p:grpSpPr>
      <p:sp>
        <p:nvSpPr>
          <p:cNvPr name="Freeform 2" id="2"/>
          <p:cNvSpPr/>
          <p:nvPr/>
        </p:nvSpPr>
        <p:spPr>
          <a:xfrm flipH="false" flipV="false" rot="0">
            <a:off x="14196383" y="1028700"/>
            <a:ext cx="5390671" cy="9175610"/>
          </a:xfrm>
          <a:custGeom>
            <a:avLst/>
            <a:gdLst/>
            <a:ahLst/>
            <a:cxnLst/>
            <a:rect r="r" b="b" t="t" l="l"/>
            <a:pathLst>
              <a:path h="9175610" w="5390671">
                <a:moveTo>
                  <a:pt x="0" y="0"/>
                </a:moveTo>
                <a:lnTo>
                  <a:pt x="5390671" y="0"/>
                </a:lnTo>
                <a:lnTo>
                  <a:pt x="5390671" y="9175610"/>
                </a:lnTo>
                <a:lnTo>
                  <a:pt x="0" y="9175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31659" y="8070250"/>
            <a:ext cx="15960060" cy="1564811"/>
            <a:chOff x="0" y="0"/>
            <a:chExt cx="4203472" cy="412131"/>
          </a:xfrm>
        </p:grpSpPr>
        <p:sp>
          <p:nvSpPr>
            <p:cNvPr name="Freeform 4" id="4"/>
            <p:cNvSpPr/>
            <p:nvPr/>
          </p:nvSpPr>
          <p:spPr>
            <a:xfrm flipH="false" flipV="false" rot="0">
              <a:off x="0" y="0"/>
              <a:ext cx="4203472" cy="412131"/>
            </a:xfrm>
            <a:custGeom>
              <a:avLst/>
              <a:gdLst/>
              <a:ahLst/>
              <a:cxnLst/>
              <a:rect r="r" b="b" t="t" l="l"/>
              <a:pathLst>
                <a:path h="412131" w="4203472">
                  <a:moveTo>
                    <a:pt x="0" y="0"/>
                  </a:moveTo>
                  <a:lnTo>
                    <a:pt x="4203472" y="0"/>
                  </a:lnTo>
                  <a:lnTo>
                    <a:pt x="4203472" y="412131"/>
                  </a:lnTo>
                  <a:lnTo>
                    <a:pt x="0" y="412131"/>
                  </a:lnTo>
                  <a:close/>
                </a:path>
              </a:pathLst>
            </a:custGeom>
            <a:solidFill>
              <a:srgbClr val="F2AB91"/>
            </a:solidFill>
          </p:spPr>
        </p:sp>
        <p:sp>
          <p:nvSpPr>
            <p:cNvPr name="TextBox 5" id="5"/>
            <p:cNvSpPr txBox="true"/>
            <p:nvPr/>
          </p:nvSpPr>
          <p:spPr>
            <a:xfrm>
              <a:off x="0" y="-85725"/>
              <a:ext cx="4203472" cy="49785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789792" y="2166648"/>
            <a:ext cx="8957086" cy="5494027"/>
          </a:xfrm>
          <a:custGeom>
            <a:avLst/>
            <a:gdLst/>
            <a:ahLst/>
            <a:cxnLst/>
            <a:rect r="r" b="b" t="t" l="l"/>
            <a:pathLst>
              <a:path h="5494027" w="8957086">
                <a:moveTo>
                  <a:pt x="0" y="0"/>
                </a:moveTo>
                <a:lnTo>
                  <a:pt x="8957086" y="0"/>
                </a:lnTo>
                <a:lnTo>
                  <a:pt x="8957086" y="5494027"/>
                </a:lnTo>
                <a:lnTo>
                  <a:pt x="0" y="5494027"/>
                </a:lnTo>
                <a:lnTo>
                  <a:pt x="0" y="0"/>
                </a:lnTo>
                <a:close/>
              </a:path>
            </a:pathLst>
          </a:custGeom>
          <a:blipFill>
            <a:blip r:embed="rId4"/>
            <a:stretch>
              <a:fillRect l="0" t="0" r="0" b="0"/>
            </a:stretch>
          </a:blipFill>
        </p:spPr>
      </p:sp>
      <p:sp>
        <p:nvSpPr>
          <p:cNvPr name="TextBox 7" id="7"/>
          <p:cNvSpPr txBox="true"/>
          <p:nvPr/>
        </p:nvSpPr>
        <p:spPr>
          <a:xfrm rot="0">
            <a:off x="1930080" y="8257966"/>
            <a:ext cx="14961639" cy="1212893"/>
          </a:xfrm>
          <a:prstGeom prst="rect">
            <a:avLst/>
          </a:prstGeom>
        </p:spPr>
        <p:txBody>
          <a:bodyPr anchor="t" rtlCol="false" tIns="0" lIns="0" bIns="0" rIns="0">
            <a:spAutoFit/>
          </a:bodyPr>
          <a:lstStyle/>
          <a:p>
            <a:pPr algn="ctr">
              <a:lnSpc>
                <a:spcPts val="3021"/>
              </a:lnSpc>
              <a:spcBef>
                <a:spcPct val="0"/>
              </a:spcBef>
            </a:pPr>
            <a:r>
              <a:rPr lang="en-US" sz="2650">
                <a:solidFill>
                  <a:srgbClr val="000000"/>
                </a:solidFill>
                <a:latin typeface="Agrandir Wide"/>
                <a:ea typeface="Agrandir Wide"/>
                <a:cs typeface="Agrandir Wide"/>
                <a:sym typeface="Agrandir Wide"/>
              </a:rPr>
              <a:t>Central LA needs continued attention — although crime dropped post-August 2022, it's still relatively high. Crime gradually increased from spring to summer, peaking in midsummer. A decline in winter shows reduced crime activity.</a:t>
            </a:r>
          </a:p>
        </p:txBody>
      </p:sp>
      <p:sp>
        <p:nvSpPr>
          <p:cNvPr name="TextBox 8" id="8"/>
          <p:cNvSpPr txBox="true"/>
          <p:nvPr/>
        </p:nvSpPr>
        <p:spPr>
          <a:xfrm rot="0">
            <a:off x="512362" y="518931"/>
            <a:ext cx="15511947" cy="1239380"/>
          </a:xfrm>
          <a:prstGeom prst="rect">
            <a:avLst/>
          </a:prstGeom>
        </p:spPr>
        <p:txBody>
          <a:bodyPr anchor="t" rtlCol="false" tIns="0" lIns="0" bIns="0" rIns="0">
            <a:spAutoFit/>
          </a:bodyPr>
          <a:lstStyle/>
          <a:p>
            <a:pPr algn="l">
              <a:lnSpc>
                <a:spcPts val="4444"/>
              </a:lnSpc>
            </a:pPr>
            <a:r>
              <a:rPr lang="en-US" sz="3898">
                <a:solidFill>
                  <a:srgbClr val="2145B2"/>
                </a:solidFill>
                <a:latin typeface="Agrandir Wide"/>
                <a:ea typeface="Agrandir Wide"/>
                <a:cs typeface="Agrandir Wide"/>
                <a:sym typeface="Agrandir Wide"/>
              </a:rPr>
              <a:t>What months experienced the highest and lowest crime rates in 2022?</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DAGlT9cqcz0</dc:identifier>
  <dcterms:modified xsi:type="dcterms:W3CDTF">2011-08-01T06:04:30Z</dcterms:modified>
  <cp:revision>1</cp:revision>
  <dc:title>Crime Data Analysis</dc:title>
</cp:coreProperties>
</file>